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Lst>
  <p:sldSz cy="6858000" cx="12192000"/>
  <p:notesSz cx="6858000" cy="9144000"/>
  <p:embeddedFontLst>
    <p:embeddedFont>
      <p:font typeface="Noto Sans"/>
      <p:regular r:id="rId41"/>
      <p:bold r:id="rId42"/>
      <p:italic r:id="rId43"/>
      <p:boldItalic r:id="rId44"/>
    </p:embeddedFont>
    <p:embeddedFont>
      <p:font typeface="Arial Black"/>
      <p:regular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gFKRervq0LE7xYwjBe/mxwasmKL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20" Type="http://schemas.openxmlformats.org/officeDocument/2006/relationships/slide" Target="slides/slide16.xml"/><Relationship Id="rId42" Type="http://schemas.openxmlformats.org/officeDocument/2006/relationships/font" Target="fonts/NotoSans-bold.fntdata"/><Relationship Id="rId41" Type="http://schemas.openxmlformats.org/officeDocument/2006/relationships/font" Target="fonts/NotoSans-regular.fntdata"/><Relationship Id="rId22" Type="http://schemas.openxmlformats.org/officeDocument/2006/relationships/slide" Target="slides/slide18.xml"/><Relationship Id="rId44" Type="http://schemas.openxmlformats.org/officeDocument/2006/relationships/font" Target="fonts/NotoSans-boldItalic.fntdata"/><Relationship Id="rId21" Type="http://schemas.openxmlformats.org/officeDocument/2006/relationships/slide" Target="slides/slide17.xml"/><Relationship Id="rId43" Type="http://schemas.openxmlformats.org/officeDocument/2006/relationships/font" Target="fonts/NotoSans-italic.fntdata"/><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font" Target="fonts/ArialBlack-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70de27d9a1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370de27d9a1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f975b88918_1_7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f975b88918_1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f975b88918_1_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f975b88918_1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f975b88918_1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f975b88918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f975b88918_1_4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f975b88918_1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f975b88918_1_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f975b88918_1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 name="Shape 11"/>
        <p:cNvGrpSpPr/>
        <p:nvPr/>
      </p:nvGrpSpPr>
      <p:grpSpPr>
        <a:xfrm>
          <a:off x="0" y="0"/>
          <a:ext cx="0" cy="0"/>
          <a:chOff x="0" y="0"/>
          <a:chExt cx="0" cy="0"/>
        </a:xfrm>
      </p:grpSpPr>
      <p:sp>
        <p:nvSpPr>
          <p:cNvPr id="12" name="Google Shape;12;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3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 name="Google Shape;14;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7" name="Shape 17"/>
        <p:cNvGrpSpPr/>
        <p:nvPr/>
      </p:nvGrpSpPr>
      <p:grpSpPr>
        <a:xfrm>
          <a:off x="0" y="0"/>
          <a:ext cx="0" cy="0"/>
          <a:chOff x="0" y="0"/>
          <a:chExt cx="0" cy="0"/>
        </a:xfrm>
      </p:grpSpPr>
      <p:sp>
        <p:nvSpPr>
          <p:cNvPr id="18" name="Google Shape;18;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3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 name="Google Shape;21;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4" name="Shape 24"/>
        <p:cNvGrpSpPr/>
        <p:nvPr/>
      </p:nvGrpSpPr>
      <p:grpSpPr>
        <a:xfrm>
          <a:off x="0" y="0"/>
          <a:ext cx="0" cy="0"/>
          <a:chOff x="0" y="0"/>
          <a:chExt cx="0" cy="0"/>
        </a:xfrm>
      </p:grpSpPr>
      <p:sp>
        <p:nvSpPr>
          <p:cNvPr id="25" name="Google Shape;25;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9" name="Shape 29"/>
        <p:cNvGrpSpPr/>
        <p:nvPr/>
      </p:nvGrpSpPr>
      <p:grpSpPr>
        <a:xfrm>
          <a:off x="0" y="0"/>
          <a:ext cx="0" cy="0"/>
          <a:chOff x="0" y="0"/>
          <a:chExt cx="0" cy="0"/>
        </a:xfrm>
      </p:grpSpPr>
      <p:sp>
        <p:nvSpPr>
          <p:cNvPr id="30" name="Google Shape;30;p3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3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2" name="Google Shape;32;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5" name="Shape 35"/>
        <p:cNvGrpSpPr/>
        <p:nvPr/>
      </p:nvGrpSpPr>
      <p:grpSpPr>
        <a:xfrm>
          <a:off x="0" y="0"/>
          <a:ext cx="0" cy="0"/>
          <a:chOff x="0" y="0"/>
          <a:chExt cx="0" cy="0"/>
        </a:xfrm>
      </p:grpSpPr>
      <p:sp>
        <p:nvSpPr>
          <p:cNvPr id="36" name="Google Shape;36;p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8" name="Google Shape;38;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42"/>
          <p:cNvSpPr/>
          <p:nvPr>
            <p:ph idx="2" type="pic"/>
          </p:nvPr>
        </p:nvSpPr>
        <p:spPr>
          <a:xfrm>
            <a:off x="5183188" y="987425"/>
            <a:ext cx="6172200" cy="4873625"/>
          </a:xfrm>
          <a:prstGeom prst="rect">
            <a:avLst/>
          </a:prstGeom>
          <a:noFill/>
          <a:ln>
            <a:noFill/>
          </a:ln>
        </p:spPr>
      </p:sp>
      <p:sp>
        <p:nvSpPr>
          <p:cNvPr id="64" name="Google Shape;64;p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7.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7.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7.png"/><Relationship Id="rId4" Type="http://schemas.openxmlformats.org/officeDocument/2006/relationships/image" Target="../media/image11.png"/><Relationship Id="rId5"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7.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s://www.wiaawi.org/Officials/Become-an-Official" TargetMode="External"/><Relationship Id="rId4" Type="http://schemas.openxmlformats.org/officeDocument/2006/relationships/image" Target="../media/image27.png"/><Relationship Id="rId5" Type="http://schemas.openxmlformats.org/officeDocument/2006/relationships/image" Target="../media/image13.jpg"/><Relationship Id="rId6" Type="http://schemas.openxmlformats.org/officeDocument/2006/relationships/image" Target="../media/image1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7.png"/><Relationship Id="rId4" Type="http://schemas.openxmlformats.org/officeDocument/2006/relationships/image" Target="../media/image15.png"/><Relationship Id="rId5" Type="http://schemas.openxmlformats.org/officeDocument/2006/relationships/hyperlink" Target="https://bruce.k12.wi.us/" TargetMode="External"/><Relationship Id="rId6"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27.png"/><Relationship Id="rId5" Type="http://schemas.openxmlformats.org/officeDocument/2006/relationships/image" Target="../media/image1.jpg"/><Relationship Id="rId6"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7.png"/><Relationship Id="rId4" Type="http://schemas.openxmlformats.org/officeDocument/2006/relationships/hyperlink" Target="https://www.wiaawi.org/sites/default/files/2026-06/high-school-athletic-eligibility-information-bulletin-1.pdf" TargetMode="External"/><Relationship Id="rId5"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7.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7.png"/><Relationship Id="rId4" Type="http://schemas.openxmlformats.org/officeDocument/2006/relationships/image" Target="../media/image25.png"/><Relationship Id="rId5" Type="http://schemas.openxmlformats.org/officeDocument/2006/relationships/image" Target="../media/image2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7.png"/><Relationship Id="rId4" Type="http://schemas.openxmlformats.org/officeDocument/2006/relationships/hyperlink" Target="https://drive.google.com/file/d/1jhoLynaQdPfQ3TQpx3oD5IXcXF4APsyJ/view" TargetMode="External"/><Relationship Id="rId5" Type="http://schemas.openxmlformats.org/officeDocument/2006/relationships/hyperlink" Target="https://docs.google.com/document/d/18xfHvmMduln5yU8ltPhgJ5m23Bxp3yX1/edit"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7.pn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7.pn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7.pn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27.png"/><Relationship Id="rId4" Type="http://schemas.openxmlformats.org/officeDocument/2006/relationships/hyperlink" Target="https://www.wiaawi.org/sites/default/files/pdfs/PDF/Forms/alternateyearcard.pdf" TargetMode="External"/><Relationship Id="rId5" Type="http://schemas.openxmlformats.org/officeDocument/2006/relationships/hyperlink" Target="https://www.wiaawi.org/sites/default/files/pdfs/PDF/Forms/PPE%20Form%20English%20Copy.pdf"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7.png"/><Relationship Id="rId4" Type="http://schemas.openxmlformats.org/officeDocument/2006/relationships/hyperlink" Target="https://www.wiaawi.org/athletic-resources/health-safety/concussion"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7.png"/><Relationship Id="rId4" Type="http://schemas.openxmlformats.org/officeDocument/2006/relationships/image" Target="../media/image20.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23.png"/><Relationship Id="rId4" Type="http://schemas.openxmlformats.org/officeDocument/2006/relationships/hyperlink" Target="https://cmm.dickssportinggoods.com/crmcdn/getoffer.aspx?offer_entity_code=O241FVZL&amp;token=u8qvw04UbtPQ4ynjT7irvhaW5Z7gVPo72RYsxB7ONSDDBnFSYqkBorSmBlgyOk04FZJ5VEYvXnNHvAzVNijDxw2&amp;p=true&amp;vt=46217.6407526968&amp;vth=FHR5a7M8exASLwG0cfoRuk67mY9bGmBQCkk83CKH8q5jEqWy6njDsOz8NU-7IfCiefx0uTiu-iDO4pi0UQgA2&amp;utm_medium=email&amp;_hsenc=p2ANqtz-8KgYk4gIs0UaTlNYYh6R4aWcJNc5SoYMOOYHQh4zs58iSzr_nLm7M3_mc7G3BinallaDdkHrjo5nJNtbxflK4-zLFUQg&amp;_hsmi=430884905&amp;utm_content=430884905&amp;utm_source=hs_email"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hyperlink" Target="https://sportsyou.com/" TargetMode="External"/><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hyperlink" Target="https://intercom.help/boundhq/en/articles/14624301-how-to-create-a-family-account-mobile-app" TargetMode="External"/><Relationship Id="rId4" Type="http://schemas.openxmlformats.org/officeDocument/2006/relationships/hyperlink" Target="https://intercom.help/school-public---bound-help-center/en/articles/13315607-register-for-an-activity-mobile-app" TargetMode="External"/><Relationship Id="rId5" Type="http://schemas.openxmlformats.org/officeDocument/2006/relationships/hyperlink" Target="https://intercom.help/boundhq/en/articles/13687609-how-to-add-a-student-to-a-second-family-web-browser" TargetMode="External"/><Relationship Id="rId6" Type="http://schemas.openxmlformats.org/officeDocument/2006/relationships/hyperlink" Target="https://intercom.help/boundhq/en/articles/7934242-register-a-student-for-an-activity-web-browser"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hyperlink" Target="https://intercom.help/boundhq/en/articles/8288335-how-to-upload-a-physical-web-browser" TargetMode="External"/><Relationship Id="rId4" Type="http://schemas.openxmlformats.org/officeDocument/2006/relationships/hyperlink" Target="https://intercom.help/boundhq/en/articles/13861889-how-to-upload-a-replacement-for-a-rejected-document-to-your-student-web-browser"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7.pn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7.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7.pn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7.png"/><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83"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b="0" l="0" r="0" t="0"/>
          <a:stretch/>
        </p:blipFill>
        <p:spPr>
          <a:xfrm>
            <a:off x="3558539" y="681037"/>
            <a:ext cx="5407343" cy="5407343"/>
          </a:xfrm>
          <a:prstGeom prst="rect">
            <a:avLst/>
          </a:prstGeom>
          <a:noFill/>
          <a:ln>
            <a:noFill/>
          </a:ln>
          <a:effectLst>
            <a:outerShdw blurRad="76200" kx="1200000" rotWithShape="0" algn="br" sy="23000">
              <a:srgbClr val="000000">
                <a:alpha val="20000"/>
              </a:srgbClr>
            </a:outerShdw>
          </a:effectLst>
        </p:spPr>
      </p:pic>
      <p:sp>
        <p:nvSpPr>
          <p:cNvPr id="85" name="Google Shape;85;p1"/>
          <p:cNvSpPr txBox="1"/>
          <p:nvPr>
            <p:ph type="title"/>
          </p:nvPr>
        </p:nvSpPr>
        <p:spPr>
          <a:xfrm>
            <a:off x="4501990" y="258603"/>
            <a:ext cx="3520440" cy="844868"/>
          </a:xfrm>
          <a:prstGeom prst="rect">
            <a:avLst/>
          </a:prstGeom>
          <a:noFill/>
          <a:ln cap="flat" cmpd="sng" w="28575">
            <a:solidFill>
              <a:srgbClr val="757070"/>
            </a:solidFill>
            <a:prstDash val="solid"/>
            <a:round/>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Arial Black"/>
              <a:buNone/>
            </a:pPr>
            <a:r>
              <a:rPr b="1" lang="en-US">
                <a:latin typeface="Arial Black"/>
                <a:ea typeface="Arial Black"/>
                <a:cs typeface="Arial Black"/>
                <a:sym typeface="Arial Black"/>
              </a:rPr>
              <a:t>2026-27</a:t>
            </a:r>
            <a:endParaRPr/>
          </a:p>
        </p:txBody>
      </p:sp>
      <p:sp>
        <p:nvSpPr>
          <p:cNvPr id="86" name="Google Shape;86;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None/>
            </a:pPr>
            <a:r>
              <a:rPr lang="en-US" sz="6000" u="sng">
                <a:solidFill>
                  <a:schemeClr val="lt1"/>
                </a:solidFill>
              </a:rPr>
              <a:t>Bruce Middle &amp; High School</a:t>
            </a:r>
            <a:endParaRPr/>
          </a:p>
          <a:p>
            <a:pPr indent="0" lvl="0" marL="0" rtl="0" algn="ctr">
              <a:lnSpc>
                <a:spcPct val="90000"/>
              </a:lnSpc>
              <a:spcBef>
                <a:spcPts val="1000"/>
              </a:spcBef>
              <a:spcAft>
                <a:spcPts val="0"/>
              </a:spcAft>
              <a:buClr>
                <a:schemeClr val="lt1"/>
              </a:buClr>
              <a:buSzPts val="6000"/>
              <a:buNone/>
            </a:pPr>
            <a:r>
              <a:rPr lang="en-US" sz="6000">
                <a:solidFill>
                  <a:schemeClr val="lt1"/>
                </a:solidFill>
              </a:rPr>
              <a:t>Co-Curricular Code of</a:t>
            </a:r>
            <a:endParaRPr/>
          </a:p>
          <a:p>
            <a:pPr indent="0" lvl="0" marL="0" rtl="0" algn="ctr">
              <a:lnSpc>
                <a:spcPct val="90000"/>
              </a:lnSpc>
              <a:spcBef>
                <a:spcPts val="1000"/>
              </a:spcBef>
              <a:spcAft>
                <a:spcPts val="0"/>
              </a:spcAft>
              <a:buClr>
                <a:schemeClr val="lt1"/>
              </a:buClr>
              <a:buSzPts val="6000"/>
              <a:buNone/>
            </a:pPr>
            <a:r>
              <a:rPr lang="en-US" sz="6000">
                <a:solidFill>
                  <a:schemeClr val="lt1"/>
                </a:solidFill>
              </a:rPr>
              <a:t>Conduct Informational Meeting</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161" name="Shape 161"/>
        <p:cNvGrpSpPr/>
        <p:nvPr/>
      </p:nvGrpSpPr>
      <p:grpSpPr>
        <a:xfrm>
          <a:off x="0" y="0"/>
          <a:ext cx="0" cy="0"/>
          <a:chOff x="0" y="0"/>
          <a:chExt cx="0" cy="0"/>
        </a:xfrm>
      </p:grpSpPr>
      <p:sp>
        <p:nvSpPr>
          <p:cNvPr id="162" name="Google Shape;162;p10"/>
          <p:cNvSpPr txBox="1"/>
          <p:nvPr>
            <p:ph type="title"/>
          </p:nvPr>
        </p:nvSpPr>
        <p:spPr>
          <a:xfrm>
            <a:off x="0" y="365125"/>
            <a:ext cx="121920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400"/>
              <a:buFont typeface="Arial"/>
              <a:buNone/>
            </a:pPr>
            <a:r>
              <a:rPr b="1" lang="en-US">
                <a:solidFill>
                  <a:schemeClr val="lt1"/>
                </a:solidFill>
                <a:latin typeface="Arial"/>
                <a:ea typeface="Arial"/>
                <a:cs typeface="Arial"/>
                <a:sym typeface="Arial"/>
              </a:rPr>
              <a:t>SPORTSMANSHIP</a:t>
            </a:r>
            <a:endParaRPr/>
          </a:p>
        </p:txBody>
      </p:sp>
      <p:pic>
        <p:nvPicPr>
          <p:cNvPr id="163" name="Google Shape;163;p10"/>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cxnSp>
        <p:nvCxnSpPr>
          <p:cNvPr id="164" name="Google Shape;164;p10"/>
          <p:cNvCxnSpPr/>
          <p:nvPr/>
        </p:nvCxnSpPr>
        <p:spPr>
          <a:xfrm>
            <a:off x="467360" y="1690688"/>
            <a:ext cx="11257280" cy="0"/>
          </a:xfrm>
          <a:prstGeom prst="straightConnector1">
            <a:avLst/>
          </a:prstGeom>
          <a:noFill/>
          <a:ln cap="flat" cmpd="sng" w="38100">
            <a:solidFill>
              <a:srgbClr val="757070"/>
            </a:solidFill>
            <a:prstDash val="solid"/>
            <a:miter lim="800000"/>
            <a:headEnd len="sm" w="sm" type="none"/>
            <a:tailEnd len="sm" w="sm" type="none"/>
          </a:ln>
        </p:spPr>
      </p:cxnSp>
      <p:pic>
        <p:nvPicPr>
          <p:cNvPr descr="https://lh7-rt.googleusercontent.com/slidesz/AGV_vUfKL489P15_IGM-Xk5_XejjAiJxXZ3oiUnUDCaUBBqgf68WQwTEB6b9dk9dhd502dxULtHMP9Fk9fBQ_w-koxsfhAaStkm0ivKb3UTgZ0yWp6IjsYiEzNFc2JRVXSY1HNy3FMkkXg=s2048?key=21SGHnku0laAnovXPlQUcA" id="165" name="Google Shape;165;p10"/>
          <p:cNvPicPr preferRelativeResize="0"/>
          <p:nvPr/>
        </p:nvPicPr>
        <p:blipFill rotWithShape="1">
          <a:blip r:embed="rId4">
            <a:alphaModFix/>
          </a:blip>
          <a:srcRect b="0" l="0" r="0" t="0"/>
          <a:stretch/>
        </p:blipFill>
        <p:spPr>
          <a:xfrm>
            <a:off x="548384" y="2284492"/>
            <a:ext cx="9337040" cy="401159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169" name="Shape 169"/>
        <p:cNvGrpSpPr/>
        <p:nvPr/>
      </p:nvGrpSpPr>
      <p:grpSpPr>
        <a:xfrm>
          <a:off x="0" y="0"/>
          <a:ext cx="0" cy="0"/>
          <a:chOff x="0" y="0"/>
          <a:chExt cx="0" cy="0"/>
        </a:xfrm>
      </p:grpSpPr>
      <p:sp>
        <p:nvSpPr>
          <p:cNvPr id="170" name="Google Shape;170;p11"/>
          <p:cNvSpPr txBox="1"/>
          <p:nvPr>
            <p:ph type="title"/>
          </p:nvPr>
        </p:nvSpPr>
        <p:spPr>
          <a:xfrm>
            <a:off x="0" y="365125"/>
            <a:ext cx="121920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400"/>
              <a:buFont typeface="Arial"/>
              <a:buNone/>
            </a:pPr>
            <a:r>
              <a:rPr b="1" lang="en-US">
                <a:solidFill>
                  <a:schemeClr val="lt1"/>
                </a:solidFill>
                <a:latin typeface="Arial"/>
                <a:ea typeface="Arial"/>
                <a:cs typeface="Arial"/>
                <a:sym typeface="Arial"/>
              </a:rPr>
              <a:t>The Purpose of Co-Curricular Activities:</a:t>
            </a:r>
            <a:br>
              <a:rPr b="1" lang="en-US">
                <a:solidFill>
                  <a:schemeClr val="lt1"/>
                </a:solidFill>
                <a:latin typeface="Arial"/>
                <a:ea typeface="Arial"/>
                <a:cs typeface="Arial"/>
                <a:sym typeface="Arial"/>
              </a:rPr>
            </a:br>
            <a:r>
              <a:rPr b="1" lang="en-US">
                <a:solidFill>
                  <a:schemeClr val="lt1"/>
                </a:solidFill>
                <a:latin typeface="Arial"/>
                <a:ea typeface="Arial"/>
                <a:cs typeface="Arial"/>
                <a:sym typeface="Arial"/>
              </a:rPr>
              <a:t>Life Skills/Expectations</a:t>
            </a:r>
            <a:endParaRPr/>
          </a:p>
        </p:txBody>
      </p:sp>
      <p:pic>
        <p:nvPicPr>
          <p:cNvPr id="171" name="Google Shape;171;p11"/>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sp>
        <p:nvSpPr>
          <p:cNvPr id="172" name="Google Shape;172;p11"/>
          <p:cNvSpPr txBox="1"/>
          <p:nvPr/>
        </p:nvSpPr>
        <p:spPr>
          <a:xfrm>
            <a:off x="182880" y="2064434"/>
            <a:ext cx="11765400" cy="3971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Teamwork, perseverance, </a:t>
            </a:r>
            <a:r>
              <a:rPr lang="en-US" sz="1800" u="sng">
                <a:solidFill>
                  <a:schemeClr val="lt1"/>
                </a:solidFill>
                <a:latin typeface="Calibri"/>
                <a:ea typeface="Calibri"/>
                <a:cs typeface="Calibri"/>
                <a:sym typeface="Calibri"/>
              </a:rPr>
              <a:t>discipline</a:t>
            </a:r>
            <a:r>
              <a:rPr lang="en-US" sz="1800">
                <a:solidFill>
                  <a:schemeClr val="lt1"/>
                </a:solidFill>
                <a:latin typeface="Calibri"/>
                <a:ea typeface="Calibri"/>
                <a:cs typeface="Calibri"/>
                <a:sym typeface="Calibri"/>
              </a:rPr>
              <a:t>, responsibility, physical endurance, </a:t>
            </a:r>
            <a:r>
              <a:rPr lang="en-US" sz="1800" u="sng">
                <a:solidFill>
                  <a:schemeClr val="lt1"/>
                </a:solidFill>
                <a:latin typeface="Calibri"/>
                <a:ea typeface="Calibri"/>
                <a:cs typeface="Calibri"/>
                <a:sym typeface="Calibri"/>
              </a:rPr>
              <a:t>work ethic</a:t>
            </a:r>
            <a:r>
              <a:rPr lang="en-US" sz="1800">
                <a:solidFill>
                  <a:schemeClr val="lt1"/>
                </a:solidFill>
                <a:latin typeface="Calibri"/>
                <a:ea typeface="Calibri"/>
                <a:cs typeface="Calibri"/>
                <a:sym typeface="Calibri"/>
              </a:rPr>
              <a:t>,  </a:t>
            </a:r>
            <a:r>
              <a:rPr lang="en-US" sz="1800" u="sng">
                <a:solidFill>
                  <a:schemeClr val="lt1"/>
                </a:solidFill>
                <a:latin typeface="Calibri"/>
                <a:ea typeface="Calibri"/>
                <a:cs typeface="Calibri"/>
                <a:sym typeface="Calibri"/>
              </a:rPr>
              <a:t>commitment</a:t>
            </a:r>
            <a:r>
              <a:rPr lang="en-US" sz="1800">
                <a:solidFill>
                  <a:schemeClr val="lt1"/>
                </a:solidFill>
                <a:latin typeface="Calibri"/>
                <a:ea typeface="Calibri"/>
                <a:cs typeface="Calibri"/>
                <a:sym typeface="Calibri"/>
              </a:rPr>
              <a:t>, time management, &amp; personal/emotional health</a:t>
            </a:r>
            <a:endParaRPr/>
          </a:p>
          <a:p>
            <a:pPr indent="-285750" lvl="1" marL="742950" marR="0" rtl="0" algn="l">
              <a:spcBef>
                <a:spcPts val="0"/>
              </a:spcBef>
              <a:spcAft>
                <a:spcPts val="0"/>
              </a:spcAft>
              <a:buClr>
                <a:schemeClr val="lt1"/>
              </a:buClr>
              <a:buSzPts val="1800"/>
              <a:buFont typeface="Arial"/>
              <a:buChar char="•"/>
            </a:pPr>
            <a:r>
              <a:rPr b="0" i="0" lang="en-US" sz="1800" u="none" cap="none" strike="noStrike">
                <a:solidFill>
                  <a:schemeClr val="lt1"/>
                </a:solidFill>
                <a:latin typeface="Calibri"/>
                <a:ea typeface="Calibri"/>
                <a:cs typeface="Calibri"/>
                <a:sym typeface="Calibri"/>
              </a:rPr>
              <a:t>Commitment involves dedicating yourself to something, like a person or a cause. </a:t>
            </a:r>
            <a:r>
              <a:rPr b="0" i="1" lang="en-US" sz="1800" u="none" cap="none" strike="noStrike">
                <a:solidFill>
                  <a:schemeClr val="lt1"/>
                </a:solidFill>
                <a:latin typeface="Calibri"/>
                <a:ea typeface="Calibri"/>
                <a:cs typeface="Calibri"/>
                <a:sym typeface="Calibri"/>
              </a:rPr>
              <a:t>A Commitment OBLIGATES </a:t>
            </a:r>
            <a:r>
              <a:rPr b="0" i="0" lang="en-US" sz="1800" u="none" cap="none" strike="noStrike">
                <a:solidFill>
                  <a:schemeClr val="lt1"/>
                </a:solidFill>
                <a:latin typeface="Calibri"/>
                <a:ea typeface="Calibri"/>
                <a:cs typeface="Calibri"/>
                <a:sym typeface="Calibri"/>
              </a:rPr>
              <a:t>you to do something</a:t>
            </a:r>
            <a:endParaRPr/>
          </a:p>
          <a:p>
            <a:pPr indent="-171450" lvl="1" marL="742950" marR="0" rtl="0" algn="l">
              <a:spcBef>
                <a:spcPts val="0"/>
              </a:spcBef>
              <a:spcAft>
                <a:spcPts val="0"/>
              </a:spcAft>
              <a:buClr>
                <a:schemeClr val="dk1"/>
              </a:buClr>
              <a:buSzPts val="1800"/>
              <a:buFont typeface="Arial"/>
              <a:buNone/>
            </a:pPr>
            <a:r>
              <a:t/>
            </a:r>
            <a:endParaRPr b="0" i="0" sz="1800" u="none" cap="none" strike="noStrike">
              <a:solidFill>
                <a:schemeClr val="lt1"/>
              </a:solidFill>
              <a:latin typeface="Calibri"/>
              <a:ea typeface="Calibri"/>
              <a:cs typeface="Calibri"/>
              <a:sym typeface="Calibri"/>
            </a:endParaRPr>
          </a:p>
          <a:p>
            <a:pPr indent="-285750" lvl="1" marL="742950" marR="0" rtl="0" algn="l">
              <a:spcBef>
                <a:spcPts val="0"/>
              </a:spcBef>
              <a:spcAft>
                <a:spcPts val="0"/>
              </a:spcAft>
              <a:buClr>
                <a:schemeClr val="lt1"/>
              </a:buClr>
              <a:buSzPts val="1800"/>
              <a:buFont typeface="Arial"/>
              <a:buChar char="•"/>
            </a:pPr>
            <a:r>
              <a:rPr b="0" i="0" lang="en-US" sz="1800" u="none" cap="none" strike="noStrike">
                <a:solidFill>
                  <a:schemeClr val="lt1"/>
                </a:solidFill>
                <a:latin typeface="Calibri"/>
                <a:ea typeface="Calibri"/>
                <a:cs typeface="Calibri"/>
                <a:sym typeface="Calibri"/>
              </a:rPr>
              <a:t>TEAM: Together Everyone Achieves More</a:t>
            </a:r>
            <a:endParaRPr/>
          </a:p>
          <a:p>
            <a:pPr indent="-285750" lvl="2" marL="1200150" marR="0" rtl="0" algn="l">
              <a:spcBef>
                <a:spcPts val="0"/>
              </a:spcBef>
              <a:spcAft>
                <a:spcPts val="0"/>
              </a:spcAft>
              <a:buClr>
                <a:schemeClr val="lt1"/>
              </a:buClr>
              <a:buSzPts val="1800"/>
              <a:buFont typeface="Courier New"/>
              <a:buChar char="o"/>
            </a:pPr>
            <a:r>
              <a:rPr b="0" i="0" lang="en-US" sz="1800" u="none" cap="none" strike="noStrike">
                <a:solidFill>
                  <a:schemeClr val="lt1"/>
                </a:solidFill>
                <a:latin typeface="Calibri"/>
                <a:ea typeface="Calibri"/>
                <a:cs typeface="Calibri"/>
                <a:sym typeface="Calibri"/>
              </a:rPr>
              <a:t>Change the “Me” to “We”… What’s in the best interest of the team, how can I help the team be successful.</a:t>
            </a:r>
            <a:endParaRPr/>
          </a:p>
          <a:p>
            <a:pPr indent="-285750" lvl="2" marL="1200150" marR="0" rtl="0" algn="l">
              <a:spcBef>
                <a:spcPts val="0"/>
              </a:spcBef>
              <a:spcAft>
                <a:spcPts val="0"/>
              </a:spcAft>
              <a:buClr>
                <a:schemeClr val="lt1"/>
              </a:buClr>
              <a:buSzPts val="1800"/>
              <a:buFont typeface="Courier New"/>
              <a:buChar char="o"/>
            </a:pPr>
            <a:r>
              <a:rPr b="0" i="0" lang="en-US" sz="1800" u="none" cap="none" strike="noStrike">
                <a:solidFill>
                  <a:schemeClr val="lt1"/>
                </a:solidFill>
                <a:latin typeface="Calibri"/>
                <a:ea typeface="Calibri"/>
                <a:cs typeface="Calibri"/>
                <a:sym typeface="Calibri"/>
              </a:rPr>
              <a:t>Teamwork is essential for success in Life!</a:t>
            </a:r>
            <a:endParaRPr/>
          </a:p>
          <a:p>
            <a:pPr indent="-342900" lvl="3" marL="1714500" marR="0" rtl="0" algn="l">
              <a:spcBef>
                <a:spcPts val="0"/>
              </a:spcBef>
              <a:spcAft>
                <a:spcPts val="0"/>
              </a:spcAft>
              <a:buClr>
                <a:schemeClr val="lt1"/>
              </a:buClr>
              <a:buSzPts val="1800"/>
              <a:buFont typeface="Noto Sans Symbols"/>
              <a:buChar char="▪"/>
            </a:pPr>
            <a:r>
              <a:rPr b="0" i="0" lang="en-US" sz="1800" u="none" cap="none" strike="noStrike">
                <a:solidFill>
                  <a:schemeClr val="lt1"/>
                </a:solidFill>
                <a:latin typeface="Calibri"/>
                <a:ea typeface="Calibri"/>
                <a:cs typeface="Calibri"/>
                <a:sym typeface="Calibri"/>
              </a:rPr>
              <a:t>TEAMWORK MAKES THE DREAM WORK!</a:t>
            </a:r>
            <a:endParaRPr/>
          </a:p>
          <a:p>
            <a:pPr indent="-342900" lvl="2" marL="1257300" marR="0" rtl="0" algn="l">
              <a:spcBef>
                <a:spcPts val="0"/>
              </a:spcBef>
              <a:spcAft>
                <a:spcPts val="0"/>
              </a:spcAft>
              <a:buClr>
                <a:schemeClr val="lt1"/>
              </a:buClr>
              <a:buSzPts val="1800"/>
              <a:buFont typeface="Courier New"/>
              <a:buChar char="o"/>
            </a:pPr>
            <a:r>
              <a:rPr b="0" i="0" lang="en-US" sz="1800" u="none" cap="none" strike="noStrike">
                <a:solidFill>
                  <a:schemeClr val="lt1"/>
                </a:solidFill>
                <a:latin typeface="Calibri"/>
                <a:ea typeface="Calibri"/>
                <a:cs typeface="Calibri"/>
                <a:sym typeface="Calibri"/>
              </a:rPr>
              <a:t>Attitude and Leadership</a:t>
            </a:r>
            <a:endParaRPr/>
          </a:p>
          <a:p>
            <a:pPr indent="-342900" lvl="3" marL="1714500" marR="0" rtl="0" algn="l">
              <a:spcBef>
                <a:spcPts val="0"/>
              </a:spcBef>
              <a:spcAft>
                <a:spcPts val="0"/>
              </a:spcAft>
              <a:buClr>
                <a:schemeClr val="lt1"/>
              </a:buClr>
              <a:buSzPts val="1800"/>
              <a:buFont typeface="Noto Sans Symbols"/>
              <a:buChar char="▪"/>
            </a:pPr>
            <a:r>
              <a:rPr b="0" i="0" lang="en-US" sz="1800" u="none" cap="none" strike="noStrike">
                <a:solidFill>
                  <a:schemeClr val="lt1"/>
                </a:solidFill>
                <a:latin typeface="Calibri"/>
                <a:ea typeface="Calibri"/>
                <a:cs typeface="Calibri"/>
                <a:sym typeface="Calibri"/>
              </a:rPr>
              <a:t>In Classroom/Out of Classroom</a:t>
            </a:r>
            <a:endParaRPr/>
          </a:p>
          <a:p>
            <a:pPr indent="-342900" lvl="3" marL="1714500" marR="0" rtl="0" algn="l">
              <a:spcBef>
                <a:spcPts val="0"/>
              </a:spcBef>
              <a:spcAft>
                <a:spcPts val="0"/>
              </a:spcAft>
              <a:buClr>
                <a:schemeClr val="lt1"/>
              </a:buClr>
              <a:buSzPts val="1800"/>
              <a:buFont typeface="Noto Sans Symbols"/>
              <a:buChar char="▪"/>
            </a:pPr>
            <a:r>
              <a:rPr b="0" i="0" lang="en-US" sz="1800" u="none" cap="none" strike="noStrike">
                <a:solidFill>
                  <a:schemeClr val="lt1"/>
                </a:solidFill>
                <a:latin typeface="Calibri"/>
                <a:ea typeface="Calibri"/>
                <a:cs typeface="Calibri"/>
                <a:sym typeface="Calibri"/>
              </a:rPr>
              <a:t>On Field/Off Field</a:t>
            </a:r>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What it means to be a Bruce Red Raider: RESPECT, HONESTY, WISDOM, FORTITUDE, AND HUMILITY</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176" name="Shape 176"/>
        <p:cNvGrpSpPr/>
        <p:nvPr/>
      </p:nvGrpSpPr>
      <p:grpSpPr>
        <a:xfrm>
          <a:off x="0" y="0"/>
          <a:ext cx="0" cy="0"/>
          <a:chOff x="0" y="0"/>
          <a:chExt cx="0" cy="0"/>
        </a:xfrm>
      </p:grpSpPr>
      <p:sp>
        <p:nvSpPr>
          <p:cNvPr id="177" name="Google Shape;177;p15"/>
          <p:cNvSpPr txBox="1"/>
          <p:nvPr>
            <p:ph type="title"/>
          </p:nvPr>
        </p:nvSpPr>
        <p:spPr>
          <a:xfrm>
            <a:off x="0" y="365125"/>
            <a:ext cx="121920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400"/>
              <a:buFont typeface="Arial"/>
              <a:buNone/>
            </a:pPr>
            <a:r>
              <a:rPr b="1" lang="en-US">
                <a:solidFill>
                  <a:schemeClr val="lt1"/>
                </a:solidFill>
                <a:latin typeface="Arial"/>
                <a:ea typeface="Arial"/>
                <a:cs typeface="Arial"/>
                <a:sym typeface="Arial"/>
              </a:rPr>
              <a:t>Supportive Role of Fans</a:t>
            </a:r>
            <a:endParaRPr/>
          </a:p>
        </p:txBody>
      </p:sp>
      <p:pic>
        <p:nvPicPr>
          <p:cNvPr id="178" name="Google Shape;178;p15"/>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sp>
        <p:nvSpPr>
          <p:cNvPr id="179" name="Google Shape;179;p15"/>
          <p:cNvSpPr txBox="1"/>
          <p:nvPr/>
        </p:nvSpPr>
        <p:spPr>
          <a:xfrm>
            <a:off x="701040" y="1690688"/>
            <a:ext cx="9550400" cy="4031873"/>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lt1"/>
              </a:buClr>
              <a:buSzPts val="1800"/>
              <a:buFont typeface="Arial"/>
              <a:buChar char="•"/>
            </a:pPr>
            <a:r>
              <a:rPr b="1" lang="en-US" sz="1800">
                <a:solidFill>
                  <a:schemeClr val="lt1"/>
                </a:solidFill>
                <a:latin typeface="Calibri"/>
                <a:ea typeface="Calibri"/>
                <a:cs typeface="Calibri"/>
                <a:sym typeface="Calibri"/>
              </a:rPr>
              <a:t>Supportive Behavior in Stands</a:t>
            </a:r>
            <a:endParaRPr/>
          </a:p>
          <a:p>
            <a:pPr indent="-285750" lvl="1" marL="742950" marR="0" rtl="0" algn="l">
              <a:spcBef>
                <a:spcPts val="0"/>
              </a:spcBef>
              <a:spcAft>
                <a:spcPts val="0"/>
              </a:spcAft>
              <a:buClr>
                <a:schemeClr val="lt1"/>
              </a:buClr>
              <a:buSzPts val="1800"/>
              <a:buFont typeface="Courier New"/>
              <a:buChar char="o"/>
            </a:pPr>
            <a:r>
              <a:rPr b="0" i="0" lang="en-US" sz="1800" u="none" cap="none" strike="noStrike">
                <a:solidFill>
                  <a:schemeClr val="lt1"/>
                </a:solidFill>
                <a:latin typeface="Calibri"/>
                <a:ea typeface="Calibri"/>
                <a:cs typeface="Calibri"/>
                <a:sym typeface="Calibri"/>
              </a:rPr>
              <a:t>Keep it Positive</a:t>
            </a:r>
            <a:endParaRPr/>
          </a:p>
          <a:p>
            <a:pPr indent="-285750" lvl="1" marL="742950" marR="0" rtl="0" algn="l">
              <a:spcBef>
                <a:spcPts val="0"/>
              </a:spcBef>
              <a:spcAft>
                <a:spcPts val="0"/>
              </a:spcAft>
              <a:buClr>
                <a:schemeClr val="lt1"/>
              </a:buClr>
              <a:buSzPts val="1800"/>
              <a:buFont typeface="Courier New"/>
              <a:buChar char="o"/>
            </a:pPr>
            <a:r>
              <a:rPr b="0" i="0" lang="en-US" sz="1800" u="none" cap="none" strike="noStrike">
                <a:solidFill>
                  <a:schemeClr val="lt1"/>
                </a:solidFill>
                <a:latin typeface="Calibri"/>
                <a:ea typeface="Calibri"/>
                <a:cs typeface="Calibri"/>
                <a:sym typeface="Calibri"/>
              </a:rPr>
              <a:t>Impact on your own child and team</a:t>
            </a:r>
            <a:endParaRPr/>
          </a:p>
          <a:p>
            <a:pPr indent="-171450" lvl="1" marL="742950" marR="0" rtl="0" algn="l">
              <a:spcBef>
                <a:spcPts val="0"/>
              </a:spcBef>
              <a:spcAft>
                <a:spcPts val="0"/>
              </a:spcAft>
              <a:buClr>
                <a:schemeClr val="dk1"/>
              </a:buClr>
              <a:buSzPts val="1800"/>
              <a:buFont typeface="Courier New"/>
              <a:buNone/>
            </a:pPr>
            <a:r>
              <a:t/>
            </a:r>
            <a:endParaRPr b="0" i="0" sz="1800" u="none" cap="none" strike="noStrike">
              <a:solidFill>
                <a:schemeClr val="lt1"/>
              </a:solidFill>
              <a:latin typeface="Calibri"/>
              <a:ea typeface="Calibri"/>
              <a:cs typeface="Calibri"/>
              <a:sym typeface="Calibri"/>
            </a:endParaRPr>
          </a:p>
          <a:p>
            <a:pPr indent="-285750" lvl="0" marL="285750" marR="0" rtl="0" algn="l">
              <a:spcBef>
                <a:spcPts val="0"/>
              </a:spcBef>
              <a:spcAft>
                <a:spcPts val="0"/>
              </a:spcAft>
              <a:buClr>
                <a:schemeClr val="lt1"/>
              </a:buClr>
              <a:buSzPts val="1800"/>
              <a:buFont typeface="Arial"/>
              <a:buChar char="•"/>
            </a:pPr>
            <a:r>
              <a:rPr b="1" lang="en-US" sz="1800">
                <a:solidFill>
                  <a:schemeClr val="lt1"/>
                </a:solidFill>
                <a:latin typeface="Calibri"/>
                <a:ea typeface="Calibri"/>
                <a:cs typeface="Calibri"/>
                <a:sym typeface="Calibri"/>
              </a:rPr>
              <a:t>Communication with Coaches</a:t>
            </a:r>
            <a:endParaRPr/>
          </a:p>
          <a:p>
            <a:pPr indent="-285750" lvl="1" marL="742950" marR="0" rtl="0" algn="l">
              <a:spcBef>
                <a:spcPts val="0"/>
              </a:spcBef>
              <a:spcAft>
                <a:spcPts val="0"/>
              </a:spcAft>
              <a:buClr>
                <a:schemeClr val="lt1"/>
              </a:buClr>
              <a:buSzPts val="1800"/>
              <a:buFont typeface="Courier New"/>
              <a:buChar char="o"/>
            </a:pPr>
            <a:r>
              <a:rPr b="0" i="0" lang="en-US" sz="1800" u="none" cap="none" strike="noStrike">
                <a:solidFill>
                  <a:schemeClr val="lt1"/>
                </a:solidFill>
                <a:latin typeface="Calibri"/>
                <a:ea typeface="Calibri"/>
                <a:cs typeface="Calibri"/>
                <a:sym typeface="Calibri"/>
              </a:rPr>
              <a:t>Athlete and Coach First</a:t>
            </a:r>
            <a:endParaRPr/>
          </a:p>
          <a:p>
            <a:pPr indent="-285750" lvl="1" marL="742950" marR="0" rtl="0" algn="l">
              <a:spcBef>
                <a:spcPts val="0"/>
              </a:spcBef>
              <a:spcAft>
                <a:spcPts val="0"/>
              </a:spcAft>
              <a:buClr>
                <a:schemeClr val="lt1"/>
              </a:buClr>
              <a:buSzPts val="1800"/>
              <a:buFont typeface="Courier New"/>
              <a:buChar char="o"/>
            </a:pPr>
            <a:r>
              <a:rPr b="0" i="0" lang="en-US" sz="1800" u="none" cap="none" strike="noStrike">
                <a:solidFill>
                  <a:schemeClr val="lt1"/>
                </a:solidFill>
                <a:latin typeface="Calibri"/>
                <a:ea typeface="Calibri"/>
                <a:cs typeface="Calibri"/>
                <a:sym typeface="Calibri"/>
              </a:rPr>
              <a:t>24 Hour Rule…</a:t>
            </a:r>
            <a:endParaRPr/>
          </a:p>
          <a:p>
            <a:pPr indent="-171450" lvl="1" marL="742950" marR="0" rtl="0" algn="l">
              <a:spcBef>
                <a:spcPts val="0"/>
              </a:spcBef>
              <a:spcAft>
                <a:spcPts val="0"/>
              </a:spcAft>
              <a:buClr>
                <a:schemeClr val="dk1"/>
              </a:buClr>
              <a:buSzPts val="1800"/>
              <a:buFont typeface="Courier New"/>
              <a:buNone/>
            </a:pPr>
            <a:r>
              <a:t/>
            </a:r>
            <a:endParaRPr b="0" i="0" sz="1800" u="none" cap="none" strike="noStrike">
              <a:solidFill>
                <a:schemeClr val="lt1"/>
              </a:solidFill>
              <a:latin typeface="Calibri"/>
              <a:ea typeface="Calibri"/>
              <a:cs typeface="Calibri"/>
              <a:sym typeface="Calibri"/>
            </a:endParaRPr>
          </a:p>
          <a:p>
            <a:pPr indent="-285750" lvl="0" marL="285750" marR="0" rtl="0" algn="l">
              <a:spcBef>
                <a:spcPts val="0"/>
              </a:spcBef>
              <a:spcAft>
                <a:spcPts val="0"/>
              </a:spcAft>
              <a:buClr>
                <a:schemeClr val="lt1"/>
              </a:buClr>
              <a:buSzPts val="1800"/>
              <a:buFont typeface="Arial"/>
              <a:buChar char="•"/>
            </a:pPr>
            <a:r>
              <a:rPr b="1" lang="en-US" sz="1800">
                <a:solidFill>
                  <a:schemeClr val="lt1"/>
                </a:solidFill>
                <a:latin typeface="Calibri"/>
                <a:ea typeface="Calibri"/>
                <a:cs typeface="Calibri"/>
                <a:sym typeface="Calibri"/>
              </a:rPr>
              <a:t>Ask your Athlete</a:t>
            </a:r>
            <a:endParaRPr/>
          </a:p>
          <a:p>
            <a:pPr indent="-171450" lvl="0" marL="285750" marR="0" rtl="0" algn="l">
              <a:spcBef>
                <a:spcPts val="0"/>
              </a:spcBef>
              <a:spcAft>
                <a:spcPts val="0"/>
              </a:spcAft>
              <a:buClr>
                <a:schemeClr val="dk1"/>
              </a:buClr>
              <a:buSzPts val="1800"/>
              <a:buFont typeface="Arial"/>
              <a:buNone/>
            </a:pPr>
            <a:r>
              <a:t/>
            </a:r>
            <a:endParaRPr sz="1800">
              <a:solidFill>
                <a:schemeClr val="lt1"/>
              </a:solidFill>
              <a:latin typeface="Calibri"/>
              <a:ea typeface="Calibri"/>
              <a:cs typeface="Calibri"/>
              <a:sym typeface="Calibri"/>
            </a:endParaRPr>
          </a:p>
          <a:p>
            <a:pPr indent="-285750" lvl="0" marL="285750" marR="0" rtl="0" algn="l">
              <a:spcBef>
                <a:spcPts val="0"/>
              </a:spcBef>
              <a:spcAft>
                <a:spcPts val="0"/>
              </a:spcAft>
              <a:buClr>
                <a:schemeClr val="lt1"/>
              </a:buClr>
              <a:buSzPts val="2000"/>
              <a:buFont typeface="Arial"/>
              <a:buChar char="•"/>
            </a:pPr>
            <a:r>
              <a:rPr b="1" lang="en-US" sz="2000">
                <a:solidFill>
                  <a:schemeClr val="lt1"/>
                </a:solidFill>
                <a:latin typeface="Calibri"/>
                <a:ea typeface="Calibri"/>
                <a:cs typeface="Calibri"/>
                <a:sym typeface="Calibri"/>
              </a:rPr>
              <a:t>Any fan ejected from a game must take sportsmanship course in order to attend another event per WIAA rules starting July 1, 2025</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183" name="Shape 183"/>
        <p:cNvGrpSpPr/>
        <p:nvPr/>
      </p:nvGrpSpPr>
      <p:grpSpPr>
        <a:xfrm>
          <a:off x="0" y="0"/>
          <a:ext cx="0" cy="0"/>
          <a:chOff x="0" y="0"/>
          <a:chExt cx="0" cy="0"/>
        </a:xfrm>
      </p:grpSpPr>
      <p:sp>
        <p:nvSpPr>
          <p:cNvPr id="184" name="Google Shape;184;p17"/>
          <p:cNvSpPr txBox="1"/>
          <p:nvPr>
            <p:ph type="title"/>
          </p:nvPr>
        </p:nvSpPr>
        <p:spPr>
          <a:xfrm>
            <a:off x="193040" y="365125"/>
            <a:ext cx="11714480" cy="1325563"/>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lt1"/>
              </a:buClr>
              <a:buSzPct val="100000"/>
              <a:buFont typeface="Arial"/>
              <a:buNone/>
            </a:pPr>
            <a:r>
              <a:rPr b="1" lang="en-US" sz="3200">
                <a:solidFill>
                  <a:schemeClr val="lt1"/>
                </a:solidFill>
                <a:latin typeface="Arial"/>
                <a:ea typeface="Arial"/>
                <a:cs typeface="Arial"/>
                <a:sym typeface="Arial"/>
              </a:rPr>
              <a:t>Each year the Bruce Athletic Boosters Support BMHS Athletics and student athletes by giving back. Here are some of the things that funds were given for in the past…</a:t>
            </a:r>
            <a:endParaRPr/>
          </a:p>
        </p:txBody>
      </p:sp>
      <p:pic>
        <p:nvPicPr>
          <p:cNvPr id="185" name="Google Shape;185;p17"/>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sp>
        <p:nvSpPr>
          <p:cNvPr id="186" name="Google Shape;186;p17"/>
          <p:cNvSpPr txBox="1"/>
          <p:nvPr/>
        </p:nvSpPr>
        <p:spPr>
          <a:xfrm>
            <a:off x="934720" y="2054920"/>
            <a:ext cx="8869800" cy="437130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lt1"/>
              </a:buClr>
              <a:buSzPts val="2400"/>
              <a:buFont typeface="Courier New"/>
              <a:buChar char="o"/>
            </a:pPr>
            <a:r>
              <a:rPr lang="en-US" sz="2400">
                <a:solidFill>
                  <a:schemeClr val="lt1"/>
                </a:solidFill>
                <a:latin typeface="Calibri"/>
                <a:ea typeface="Calibri"/>
                <a:cs typeface="Calibri"/>
                <a:sym typeface="Calibri"/>
              </a:rPr>
              <a:t>Increased amount paying out to Clubs working concession stands</a:t>
            </a:r>
            <a:endParaRPr sz="2400">
              <a:solidFill>
                <a:schemeClr val="lt1"/>
              </a:solidFill>
              <a:latin typeface="Calibri"/>
              <a:ea typeface="Calibri"/>
              <a:cs typeface="Calibri"/>
              <a:sym typeface="Calibri"/>
            </a:endParaRPr>
          </a:p>
          <a:p>
            <a:pPr indent="0" lvl="0" marL="457200" marR="0" rtl="0" algn="l">
              <a:spcBef>
                <a:spcPts val="0"/>
              </a:spcBef>
              <a:spcAft>
                <a:spcPts val="0"/>
              </a:spcAft>
              <a:buNone/>
            </a:pPr>
            <a:r>
              <a:t/>
            </a:r>
            <a:endParaRPr sz="24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400"/>
              <a:buFont typeface="Calibri"/>
              <a:buChar char="o"/>
            </a:pPr>
            <a:r>
              <a:rPr lang="en-US" sz="2400">
                <a:solidFill>
                  <a:schemeClr val="lt1"/>
                </a:solidFill>
                <a:latin typeface="Calibri"/>
                <a:ea typeface="Calibri"/>
                <a:cs typeface="Calibri"/>
                <a:sym typeface="Calibri"/>
              </a:rPr>
              <a:t>Updating the Baseball Concession Stand</a:t>
            </a:r>
            <a:endParaRPr sz="2400">
              <a:solidFill>
                <a:schemeClr val="lt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400"/>
              <a:buFont typeface="Courier New"/>
              <a:buChar char="o"/>
            </a:pPr>
            <a:r>
              <a:rPr lang="en-US" sz="2400">
                <a:solidFill>
                  <a:schemeClr val="lt1"/>
                </a:solidFill>
                <a:latin typeface="Calibri"/>
                <a:ea typeface="Calibri"/>
                <a:cs typeface="Calibri"/>
                <a:sym typeface="Calibri"/>
              </a:rPr>
              <a:t>Upgraded Equipment within the concession stands</a:t>
            </a:r>
            <a:endParaRPr/>
          </a:p>
          <a:p>
            <a:pPr indent="0" lvl="0" marL="0" marR="0" rtl="0" algn="l">
              <a:spcBef>
                <a:spcPts val="0"/>
              </a:spcBef>
              <a:spcAft>
                <a:spcPts val="0"/>
              </a:spcAft>
              <a:buNone/>
            </a:pPr>
            <a:r>
              <a:t/>
            </a:r>
            <a:endParaRPr sz="24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400"/>
              <a:buFont typeface="Courier New"/>
              <a:buChar char="o"/>
            </a:pPr>
            <a:r>
              <a:rPr lang="en-US" sz="2400">
                <a:solidFill>
                  <a:schemeClr val="lt1"/>
                </a:solidFill>
                <a:latin typeface="Calibri"/>
                <a:ea typeface="Calibri"/>
                <a:cs typeface="Calibri"/>
                <a:sym typeface="Calibri"/>
              </a:rPr>
              <a:t>Funded Aces Punt, Pass, and Kick</a:t>
            </a:r>
            <a:endParaRPr/>
          </a:p>
          <a:p>
            <a:pPr indent="0" lvl="0" marL="0" marR="0" rtl="0" algn="l">
              <a:spcBef>
                <a:spcPts val="0"/>
              </a:spcBef>
              <a:spcAft>
                <a:spcPts val="0"/>
              </a:spcAft>
              <a:buNone/>
            </a:pPr>
            <a:r>
              <a:t/>
            </a:r>
            <a:endParaRPr sz="24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400"/>
              <a:buFont typeface="Courier New"/>
              <a:buChar char="o"/>
            </a:pPr>
            <a:r>
              <a:rPr lang="en-US" sz="2400">
                <a:solidFill>
                  <a:schemeClr val="lt1"/>
                </a:solidFill>
                <a:latin typeface="Calibri"/>
                <a:ea typeface="Calibri"/>
                <a:cs typeface="Calibri"/>
                <a:sym typeface="Calibri"/>
              </a:rPr>
              <a:t>Christmas Gift Shop this coming year</a:t>
            </a:r>
            <a:endParaRPr/>
          </a:p>
          <a:p>
            <a:pPr indent="0" lvl="0" marL="0" marR="0" rtl="0" algn="l">
              <a:spcBef>
                <a:spcPts val="0"/>
              </a:spcBef>
              <a:spcAft>
                <a:spcPts val="0"/>
              </a:spcAft>
              <a:buNone/>
            </a:pPr>
            <a:r>
              <a:t/>
            </a:r>
            <a:endParaRPr sz="24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400"/>
              <a:buFont typeface="Courier New"/>
              <a:buChar char="o"/>
            </a:pPr>
            <a:r>
              <a:rPr lang="en-US" sz="2400">
                <a:solidFill>
                  <a:schemeClr val="lt1"/>
                </a:solidFill>
                <a:latin typeface="Calibri"/>
                <a:ea typeface="Calibri"/>
                <a:cs typeface="Calibri"/>
                <a:sym typeface="Calibri"/>
              </a:rPr>
              <a:t>Currently getting Padding on North wall of the gymnasium </a:t>
            </a:r>
            <a:endParaRPr/>
          </a:p>
          <a:p>
            <a:pPr indent="0" lvl="0" marL="0" marR="0" rtl="0" algn="l">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190" name="Shape 190"/>
        <p:cNvGrpSpPr/>
        <p:nvPr/>
      </p:nvGrpSpPr>
      <p:grpSpPr>
        <a:xfrm>
          <a:off x="0" y="0"/>
          <a:ext cx="0" cy="0"/>
          <a:chOff x="0" y="0"/>
          <a:chExt cx="0" cy="0"/>
        </a:xfrm>
      </p:grpSpPr>
      <p:sp>
        <p:nvSpPr>
          <p:cNvPr id="191" name="Google Shape;191;p18"/>
          <p:cNvSpPr txBox="1"/>
          <p:nvPr>
            <p:ph type="title"/>
          </p:nvPr>
        </p:nvSpPr>
        <p:spPr>
          <a:xfrm>
            <a:off x="193040" y="365125"/>
            <a:ext cx="1171448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200"/>
              <a:buFont typeface="Arial"/>
              <a:buNone/>
            </a:pPr>
            <a:r>
              <a:rPr b="1" lang="en-US" sz="3200">
                <a:solidFill>
                  <a:schemeClr val="lt1"/>
                </a:solidFill>
                <a:latin typeface="Arial"/>
                <a:ea typeface="Arial"/>
                <a:cs typeface="Arial"/>
                <a:sym typeface="Arial"/>
              </a:rPr>
              <a:t>Contact an Athletic Booster officer to learn more OR attend their next meeting:</a:t>
            </a:r>
            <a:endParaRPr/>
          </a:p>
        </p:txBody>
      </p:sp>
      <p:pic>
        <p:nvPicPr>
          <p:cNvPr id="192" name="Google Shape;192;p18"/>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sp>
        <p:nvSpPr>
          <p:cNvPr id="193" name="Google Shape;193;p18"/>
          <p:cNvSpPr txBox="1"/>
          <p:nvPr/>
        </p:nvSpPr>
        <p:spPr>
          <a:xfrm>
            <a:off x="538480" y="2641600"/>
            <a:ext cx="3555900" cy="1908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lt1"/>
                </a:solidFill>
                <a:latin typeface="Calibri"/>
                <a:ea typeface="Calibri"/>
                <a:cs typeface="Calibri"/>
                <a:sym typeface="Calibri"/>
              </a:rPr>
              <a:t>President: Whitney Trott</a:t>
            </a:r>
            <a:endParaRPr/>
          </a:p>
          <a:p>
            <a:pPr indent="0" lvl="0" marL="0" marR="0" rtl="0" algn="l">
              <a:spcBef>
                <a:spcPts val="0"/>
              </a:spcBef>
              <a:spcAft>
                <a:spcPts val="0"/>
              </a:spcAft>
              <a:buNone/>
            </a:pPr>
            <a:r>
              <a:rPr b="1" lang="en-US" sz="2000">
                <a:solidFill>
                  <a:schemeClr val="lt1"/>
                </a:solidFill>
                <a:latin typeface="Calibri"/>
                <a:ea typeface="Calibri"/>
                <a:cs typeface="Calibri"/>
                <a:sym typeface="Calibri"/>
              </a:rPr>
              <a:t> </a:t>
            </a:r>
            <a:endParaRPr/>
          </a:p>
          <a:p>
            <a:pPr indent="0" lvl="0" marL="0" marR="0" rtl="0" algn="l">
              <a:spcBef>
                <a:spcPts val="0"/>
              </a:spcBef>
              <a:spcAft>
                <a:spcPts val="0"/>
              </a:spcAft>
              <a:buNone/>
            </a:pPr>
            <a:r>
              <a:rPr b="1" lang="en-US" sz="2000">
                <a:solidFill>
                  <a:schemeClr val="lt1"/>
                </a:solidFill>
                <a:latin typeface="Calibri"/>
                <a:ea typeface="Calibri"/>
                <a:cs typeface="Calibri"/>
                <a:sym typeface="Calibri"/>
              </a:rPr>
              <a:t>Treasurer: Jana Nyhagen </a:t>
            </a:r>
            <a:endParaRPr b="1" sz="2000">
              <a:solidFill>
                <a:schemeClr val="lt1"/>
              </a:solidFill>
              <a:latin typeface="Calibri"/>
              <a:ea typeface="Calibri"/>
              <a:cs typeface="Calibri"/>
              <a:sym typeface="Calibri"/>
            </a:endParaRPr>
          </a:p>
          <a:p>
            <a:pPr indent="0" lvl="0" marL="0" marR="0" rtl="0" algn="l">
              <a:spcBef>
                <a:spcPts val="0"/>
              </a:spcBef>
              <a:spcAft>
                <a:spcPts val="0"/>
              </a:spcAft>
              <a:buNone/>
            </a:pPr>
            <a:r>
              <a:t/>
            </a:r>
            <a:endParaRPr b="1" sz="2000">
              <a:solidFill>
                <a:schemeClr val="lt1"/>
              </a:solidFill>
              <a:latin typeface="Calibri"/>
              <a:ea typeface="Calibri"/>
              <a:cs typeface="Calibri"/>
              <a:sym typeface="Calibri"/>
            </a:endParaRPr>
          </a:p>
          <a:p>
            <a:pPr indent="0" lvl="0" marL="0" marR="0" rtl="0" algn="l">
              <a:spcBef>
                <a:spcPts val="0"/>
              </a:spcBef>
              <a:spcAft>
                <a:spcPts val="0"/>
              </a:spcAft>
              <a:buNone/>
            </a:pPr>
            <a:r>
              <a:rPr b="1" lang="en-US" sz="2000">
                <a:solidFill>
                  <a:schemeClr val="lt1"/>
                </a:solidFill>
                <a:latin typeface="Calibri"/>
                <a:ea typeface="Calibri"/>
                <a:cs typeface="Calibri"/>
                <a:sym typeface="Calibri"/>
              </a:rPr>
              <a:t>Secretary: Roxie Kemmitz</a:t>
            </a:r>
            <a:endParaRPr b="1" sz="2000">
              <a:solidFill>
                <a:schemeClr val="lt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4" name="Google Shape;194;p18"/>
          <p:cNvSpPr/>
          <p:nvPr/>
        </p:nvSpPr>
        <p:spPr>
          <a:xfrm>
            <a:off x="4328160" y="2479040"/>
            <a:ext cx="4958080" cy="1200329"/>
          </a:xfrm>
          <a:prstGeom prst="rect">
            <a:avLst/>
          </a:prstGeom>
          <a:solidFill>
            <a:srgbClr val="FFFF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Next Booster Club Meeting:</a:t>
            </a:r>
            <a:endParaRPr/>
          </a:p>
          <a:p>
            <a:pPr indent="0" lvl="0" marL="0" marR="0" rtl="0" algn="ctr">
              <a:spcBef>
                <a:spcPts val="0"/>
              </a:spcBef>
              <a:spcAft>
                <a:spcPts val="0"/>
              </a:spcAft>
              <a:buNone/>
            </a:pPr>
            <a:r>
              <a:rPr b="1" lang="en-US" sz="2400">
                <a:solidFill>
                  <a:schemeClr val="accent1"/>
                </a:solidFill>
                <a:latin typeface="Calibri"/>
                <a:ea typeface="Calibri"/>
                <a:cs typeface="Calibri"/>
                <a:sym typeface="Calibri"/>
              </a:rPr>
              <a:t>Aug 13th, 6:00pm in the Health Ed Classroom</a:t>
            </a:r>
            <a:endParaRPr/>
          </a:p>
        </p:txBody>
      </p:sp>
      <p:sp>
        <p:nvSpPr>
          <p:cNvPr id="195" name="Google Shape;195;p18"/>
          <p:cNvSpPr txBox="1"/>
          <p:nvPr/>
        </p:nvSpPr>
        <p:spPr>
          <a:xfrm>
            <a:off x="1991360" y="5162172"/>
            <a:ext cx="781304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Calibri"/>
                <a:ea typeface="Calibri"/>
                <a:cs typeface="Calibri"/>
                <a:sym typeface="Calibri"/>
              </a:rPr>
              <a:t>Contact Whitney Trott  @ brucebooster@icloud.com</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199" name="Shape 199"/>
        <p:cNvGrpSpPr/>
        <p:nvPr/>
      </p:nvGrpSpPr>
      <p:grpSpPr>
        <a:xfrm>
          <a:off x="0" y="0"/>
          <a:ext cx="0" cy="0"/>
          <a:chOff x="0" y="0"/>
          <a:chExt cx="0" cy="0"/>
        </a:xfrm>
      </p:grpSpPr>
      <p:sp>
        <p:nvSpPr>
          <p:cNvPr id="200" name="Google Shape;200;p19"/>
          <p:cNvSpPr txBox="1"/>
          <p:nvPr>
            <p:ph type="title"/>
          </p:nvPr>
        </p:nvSpPr>
        <p:spPr>
          <a:xfrm>
            <a:off x="193040" y="365125"/>
            <a:ext cx="1171448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200"/>
              <a:buFont typeface="Arial"/>
              <a:buNone/>
            </a:pPr>
            <a:r>
              <a:rPr b="1" lang="en-US" sz="3200">
                <a:solidFill>
                  <a:schemeClr val="lt1"/>
                </a:solidFill>
                <a:latin typeface="Arial"/>
                <a:ea typeface="Arial"/>
                <a:cs typeface="Arial"/>
                <a:sym typeface="Arial"/>
              </a:rPr>
              <a:t>Attend Athletic Events: BMHS Athletic Schedule</a:t>
            </a:r>
            <a:endParaRPr/>
          </a:p>
        </p:txBody>
      </p:sp>
      <p:pic>
        <p:nvPicPr>
          <p:cNvPr id="201" name="Google Shape;201;p19"/>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sp>
        <p:nvSpPr>
          <p:cNvPr id="202" name="Google Shape;202;p19"/>
          <p:cNvSpPr/>
          <p:nvPr/>
        </p:nvSpPr>
        <p:spPr>
          <a:xfrm>
            <a:off x="1666755" y="3827168"/>
            <a:ext cx="810228" cy="324091"/>
          </a:xfrm>
          <a:prstGeom prst="leftArrow">
            <a:avLst>
              <a:gd fmla="val 50000" name="adj1"/>
              <a:gd fmla="val 50000" name="adj2"/>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3" name="Google Shape;203;p19"/>
          <p:cNvSpPr/>
          <p:nvPr/>
        </p:nvSpPr>
        <p:spPr>
          <a:xfrm>
            <a:off x="2939970" y="2361236"/>
            <a:ext cx="775503" cy="300942"/>
          </a:xfrm>
          <a:prstGeom prst="leftArrow">
            <a:avLst>
              <a:gd fmla="val 50000" name="adj1"/>
              <a:gd fmla="val 50000" name="adj2"/>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4" name="Google Shape;204;p19"/>
          <p:cNvSpPr txBox="1"/>
          <p:nvPr/>
        </p:nvSpPr>
        <p:spPr>
          <a:xfrm>
            <a:off x="9062978" y="2176041"/>
            <a:ext cx="2615100" cy="2031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Use Bound Website to stay connected to current sports schedules</a:t>
            </a:r>
            <a:endParaRPr sz="1800">
              <a:solidFill>
                <a:schemeClr val="lt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Eventually Bound should be linked to the new School Website</a:t>
            </a:r>
            <a:endParaRPr sz="1800">
              <a:solidFill>
                <a:schemeClr val="lt1"/>
              </a:solidFill>
              <a:latin typeface="Calibri"/>
              <a:ea typeface="Calibri"/>
              <a:cs typeface="Calibri"/>
              <a:sym typeface="Calibri"/>
            </a:endParaRPr>
          </a:p>
        </p:txBody>
      </p:sp>
      <p:pic>
        <p:nvPicPr>
          <p:cNvPr id="205" name="Google Shape;205;p19"/>
          <p:cNvPicPr preferRelativeResize="0"/>
          <p:nvPr/>
        </p:nvPicPr>
        <p:blipFill>
          <a:blip r:embed="rId4">
            <a:alphaModFix/>
          </a:blip>
          <a:stretch>
            <a:fillRect/>
          </a:stretch>
        </p:blipFill>
        <p:spPr>
          <a:xfrm>
            <a:off x="775850" y="1690700"/>
            <a:ext cx="8179525" cy="47580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209" name="Shape 209"/>
        <p:cNvGrpSpPr/>
        <p:nvPr/>
      </p:nvGrpSpPr>
      <p:grpSpPr>
        <a:xfrm>
          <a:off x="0" y="0"/>
          <a:ext cx="0" cy="0"/>
          <a:chOff x="0" y="0"/>
          <a:chExt cx="0" cy="0"/>
        </a:xfrm>
      </p:grpSpPr>
      <p:sp>
        <p:nvSpPr>
          <p:cNvPr id="210" name="Google Shape;210;p20"/>
          <p:cNvSpPr txBox="1"/>
          <p:nvPr>
            <p:ph type="title"/>
          </p:nvPr>
        </p:nvSpPr>
        <p:spPr>
          <a:xfrm>
            <a:off x="193040" y="365125"/>
            <a:ext cx="1171448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200"/>
              <a:buFont typeface="Arial"/>
              <a:buNone/>
            </a:pPr>
            <a:r>
              <a:rPr b="1" lang="en-US" sz="3200">
                <a:solidFill>
                  <a:schemeClr val="lt1"/>
                </a:solidFill>
                <a:latin typeface="Arial"/>
                <a:ea typeface="Arial"/>
                <a:cs typeface="Arial"/>
                <a:sym typeface="Arial"/>
              </a:rPr>
              <a:t>Attend Athletic Events: BMHS Athletic Schedule</a:t>
            </a:r>
            <a:endParaRPr/>
          </a:p>
        </p:txBody>
      </p:sp>
      <p:pic>
        <p:nvPicPr>
          <p:cNvPr id="211" name="Google Shape;211;p20"/>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sp>
        <p:nvSpPr>
          <p:cNvPr id="212" name="Google Shape;212;p20"/>
          <p:cNvSpPr txBox="1"/>
          <p:nvPr/>
        </p:nvSpPr>
        <p:spPr>
          <a:xfrm>
            <a:off x="9647731" y="1690700"/>
            <a:ext cx="2387700" cy="1200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Click </a:t>
            </a:r>
            <a:r>
              <a:rPr b="1" lang="en-US" sz="1800">
                <a:solidFill>
                  <a:schemeClr val="lt1"/>
                </a:solidFill>
                <a:latin typeface="Calibri"/>
                <a:ea typeface="Calibri"/>
                <a:cs typeface="Calibri"/>
                <a:sym typeface="Calibri"/>
              </a:rPr>
              <a:t>Athletics &amp; Activities </a:t>
            </a:r>
            <a:r>
              <a:rPr lang="en-US" sz="1800">
                <a:solidFill>
                  <a:schemeClr val="lt1"/>
                </a:solidFill>
                <a:latin typeface="Calibri"/>
                <a:ea typeface="Calibri"/>
                <a:cs typeface="Calibri"/>
                <a:sym typeface="Calibri"/>
              </a:rPr>
              <a:t>you will then be taken to the Athletics Page</a:t>
            </a:r>
            <a:endParaRPr/>
          </a:p>
        </p:txBody>
      </p:sp>
      <p:pic>
        <p:nvPicPr>
          <p:cNvPr id="213" name="Google Shape;213;p20"/>
          <p:cNvPicPr preferRelativeResize="0"/>
          <p:nvPr/>
        </p:nvPicPr>
        <p:blipFill>
          <a:blip r:embed="rId4">
            <a:alphaModFix/>
          </a:blip>
          <a:stretch>
            <a:fillRect/>
          </a:stretch>
        </p:blipFill>
        <p:spPr>
          <a:xfrm>
            <a:off x="193050" y="2047325"/>
            <a:ext cx="9121348" cy="1388550"/>
          </a:xfrm>
          <a:prstGeom prst="rect">
            <a:avLst/>
          </a:prstGeom>
          <a:noFill/>
          <a:ln>
            <a:noFill/>
          </a:ln>
        </p:spPr>
      </p:pic>
      <p:sp>
        <p:nvSpPr>
          <p:cNvPr id="214" name="Google Shape;214;p20"/>
          <p:cNvSpPr/>
          <p:nvPr/>
        </p:nvSpPr>
        <p:spPr>
          <a:xfrm>
            <a:off x="8987127" y="2725583"/>
            <a:ext cx="983700" cy="327600"/>
          </a:xfrm>
          <a:prstGeom prst="leftArrow">
            <a:avLst>
              <a:gd fmla="val 50000" name="adj1"/>
              <a:gd fmla="val 50000" name="adj2"/>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15" name="Google Shape;215;p20"/>
          <p:cNvPicPr preferRelativeResize="0"/>
          <p:nvPr/>
        </p:nvPicPr>
        <p:blipFill>
          <a:blip r:embed="rId5">
            <a:alphaModFix/>
          </a:blip>
          <a:stretch>
            <a:fillRect/>
          </a:stretch>
        </p:blipFill>
        <p:spPr>
          <a:xfrm>
            <a:off x="193047" y="3640450"/>
            <a:ext cx="8899925" cy="1324150"/>
          </a:xfrm>
          <a:prstGeom prst="rect">
            <a:avLst/>
          </a:prstGeom>
          <a:noFill/>
          <a:ln>
            <a:noFill/>
          </a:ln>
        </p:spPr>
      </p:pic>
      <p:sp>
        <p:nvSpPr>
          <p:cNvPr id="216" name="Google Shape;216;p20"/>
          <p:cNvSpPr txBox="1"/>
          <p:nvPr/>
        </p:nvSpPr>
        <p:spPr>
          <a:xfrm>
            <a:off x="1937500" y="5265800"/>
            <a:ext cx="6394500" cy="121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600">
                <a:solidFill>
                  <a:schemeClr val="lt1"/>
                </a:solidFill>
                <a:latin typeface="Calibri"/>
                <a:ea typeface="Calibri"/>
                <a:cs typeface="Calibri"/>
                <a:sym typeface="Calibri"/>
              </a:rPr>
              <a:t>Once on Athletic Page, you will eventually be able to check the Booster Club information, go to team pages under the Athletics Tab. Also find information under the Activities tab for Clubs such as Robotics, FFA, etc. The Calendars for each sport can be found under the specific sports tabs</a:t>
            </a:r>
            <a:endParaRPr sz="1600">
              <a:solidFill>
                <a:schemeClr val="lt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220" name="Shape 220"/>
        <p:cNvGrpSpPr/>
        <p:nvPr/>
      </p:nvGrpSpPr>
      <p:grpSpPr>
        <a:xfrm>
          <a:off x="0" y="0"/>
          <a:ext cx="0" cy="0"/>
          <a:chOff x="0" y="0"/>
          <a:chExt cx="0" cy="0"/>
        </a:xfrm>
      </p:grpSpPr>
      <p:sp>
        <p:nvSpPr>
          <p:cNvPr id="221" name="Google Shape;221;p21"/>
          <p:cNvSpPr txBox="1"/>
          <p:nvPr>
            <p:ph type="title"/>
          </p:nvPr>
        </p:nvSpPr>
        <p:spPr>
          <a:xfrm>
            <a:off x="193040" y="365125"/>
            <a:ext cx="1171448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200"/>
              <a:buFont typeface="Arial"/>
              <a:buNone/>
            </a:pPr>
            <a:r>
              <a:rPr b="1" lang="en-US" sz="3200">
                <a:solidFill>
                  <a:schemeClr val="lt1"/>
                </a:solidFill>
                <a:latin typeface="Arial"/>
                <a:ea typeface="Arial"/>
                <a:cs typeface="Arial"/>
                <a:sym typeface="Arial"/>
              </a:rPr>
              <a:t>Attend Athletic Events: BMHS Athletic Schedule</a:t>
            </a:r>
            <a:endParaRPr/>
          </a:p>
        </p:txBody>
      </p:sp>
      <p:pic>
        <p:nvPicPr>
          <p:cNvPr id="222" name="Google Shape;222;p21"/>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sp>
        <p:nvSpPr>
          <p:cNvPr id="223" name="Google Shape;223;p21"/>
          <p:cNvSpPr txBox="1"/>
          <p:nvPr/>
        </p:nvSpPr>
        <p:spPr>
          <a:xfrm>
            <a:off x="4383375" y="3888400"/>
            <a:ext cx="4332300" cy="923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Otherwise click on Calendars and then Athletics and it will take you to the Bound athletic Calendar</a:t>
            </a:r>
            <a:endParaRPr/>
          </a:p>
        </p:txBody>
      </p:sp>
      <p:pic>
        <p:nvPicPr>
          <p:cNvPr id="224" name="Google Shape;224;p21"/>
          <p:cNvPicPr preferRelativeResize="0"/>
          <p:nvPr/>
        </p:nvPicPr>
        <p:blipFill>
          <a:blip r:embed="rId4">
            <a:alphaModFix/>
          </a:blip>
          <a:stretch>
            <a:fillRect/>
          </a:stretch>
        </p:blipFill>
        <p:spPr>
          <a:xfrm>
            <a:off x="193050" y="1981550"/>
            <a:ext cx="9514877" cy="1616000"/>
          </a:xfrm>
          <a:prstGeom prst="rect">
            <a:avLst/>
          </a:prstGeom>
          <a:noFill/>
          <a:ln>
            <a:noFill/>
          </a:ln>
        </p:spPr>
      </p:pic>
      <p:sp>
        <p:nvSpPr>
          <p:cNvPr id="225" name="Google Shape;225;p21"/>
          <p:cNvSpPr/>
          <p:nvPr/>
        </p:nvSpPr>
        <p:spPr>
          <a:xfrm>
            <a:off x="4814975" y="1999300"/>
            <a:ext cx="1007100" cy="3678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latin typeface="Calibri"/>
              <a:ea typeface="Calibri"/>
              <a:cs typeface="Calibri"/>
              <a:sym typeface="Calibri"/>
            </a:endParaRPr>
          </a:p>
        </p:txBody>
      </p:sp>
      <p:sp>
        <p:nvSpPr>
          <p:cNvPr id="226" name="Google Shape;226;p21"/>
          <p:cNvSpPr/>
          <p:nvPr/>
        </p:nvSpPr>
        <p:spPr>
          <a:xfrm>
            <a:off x="4894700" y="2605650"/>
            <a:ext cx="927300" cy="3678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chemeClr val="dk1"/>
              </a:highlight>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230" name="Shape 230"/>
        <p:cNvGrpSpPr/>
        <p:nvPr/>
      </p:nvGrpSpPr>
      <p:grpSpPr>
        <a:xfrm>
          <a:off x="0" y="0"/>
          <a:ext cx="0" cy="0"/>
          <a:chOff x="0" y="0"/>
          <a:chExt cx="0" cy="0"/>
        </a:xfrm>
      </p:grpSpPr>
      <p:sp>
        <p:nvSpPr>
          <p:cNvPr id="231" name="Google Shape;231;p22"/>
          <p:cNvSpPr txBox="1"/>
          <p:nvPr>
            <p:ph type="title"/>
          </p:nvPr>
        </p:nvSpPr>
        <p:spPr>
          <a:xfrm>
            <a:off x="193040" y="365125"/>
            <a:ext cx="1171448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200"/>
              <a:buFont typeface="Arial"/>
              <a:buNone/>
            </a:pPr>
            <a:r>
              <a:rPr b="1" lang="en-US" sz="3200">
                <a:solidFill>
                  <a:schemeClr val="lt1"/>
                </a:solidFill>
                <a:latin typeface="Arial"/>
                <a:ea typeface="Arial"/>
                <a:cs typeface="Arial"/>
                <a:sym typeface="Arial"/>
              </a:rPr>
              <a:t>Become a WIAA Official…visit:</a:t>
            </a:r>
            <a:br>
              <a:rPr b="1" lang="en-US" sz="3200">
                <a:solidFill>
                  <a:schemeClr val="lt1"/>
                </a:solidFill>
                <a:latin typeface="Arial"/>
                <a:ea typeface="Arial"/>
                <a:cs typeface="Arial"/>
                <a:sym typeface="Arial"/>
              </a:rPr>
            </a:br>
            <a:r>
              <a:rPr b="1" lang="en-US" sz="3200" u="sng">
                <a:solidFill>
                  <a:schemeClr val="lt1"/>
                </a:solidFill>
                <a:latin typeface="Arial"/>
                <a:ea typeface="Arial"/>
                <a:cs typeface="Arial"/>
                <a:sym typeface="Arial"/>
                <a:hlinkClick r:id="rId3">
                  <a:extLst>
                    <a:ext uri="{A12FA001-AC4F-418D-AE19-62706E023703}">
                      <ahyp:hlinkClr val="tx"/>
                    </a:ext>
                  </a:extLst>
                </a:hlinkClick>
              </a:rPr>
              <a:t>https://www.wiaawi.org/Officials/Become-an-Official</a:t>
            </a:r>
            <a:endParaRPr b="1" sz="3200" u="sng">
              <a:solidFill>
                <a:schemeClr val="lt1"/>
              </a:solidFill>
              <a:latin typeface="Arial"/>
              <a:ea typeface="Arial"/>
              <a:cs typeface="Arial"/>
              <a:sym typeface="Arial"/>
            </a:endParaRPr>
          </a:p>
        </p:txBody>
      </p:sp>
      <p:pic>
        <p:nvPicPr>
          <p:cNvPr id="232" name="Google Shape;232;p22"/>
          <p:cNvPicPr preferRelativeResize="0"/>
          <p:nvPr/>
        </p:nvPicPr>
        <p:blipFill rotWithShape="1">
          <a:blip r:embed="rId4">
            <a:alphaModFix/>
          </a:blip>
          <a:srcRect b="0" l="0" r="0" t="0"/>
          <a:stretch/>
        </p:blipFill>
        <p:spPr>
          <a:xfrm>
            <a:off x="9804400" y="4470400"/>
            <a:ext cx="2387600" cy="2387600"/>
          </a:xfrm>
          <a:prstGeom prst="rect">
            <a:avLst/>
          </a:prstGeom>
          <a:noFill/>
          <a:ln>
            <a:noFill/>
          </a:ln>
        </p:spPr>
      </p:pic>
      <p:pic>
        <p:nvPicPr>
          <p:cNvPr id="233" name="Google Shape;233;p22"/>
          <p:cNvPicPr preferRelativeResize="0"/>
          <p:nvPr/>
        </p:nvPicPr>
        <p:blipFill rotWithShape="1">
          <a:blip r:embed="rId5">
            <a:alphaModFix/>
          </a:blip>
          <a:srcRect b="0" l="0" r="0" t="0"/>
          <a:stretch/>
        </p:blipFill>
        <p:spPr>
          <a:xfrm>
            <a:off x="542157" y="1995300"/>
            <a:ext cx="4782197" cy="4497575"/>
          </a:xfrm>
          <a:prstGeom prst="rect">
            <a:avLst/>
          </a:prstGeom>
          <a:noFill/>
          <a:ln>
            <a:noFill/>
          </a:ln>
        </p:spPr>
      </p:pic>
      <p:pic>
        <p:nvPicPr>
          <p:cNvPr id="234" name="Google Shape;234;p22"/>
          <p:cNvPicPr preferRelativeResize="0"/>
          <p:nvPr/>
        </p:nvPicPr>
        <p:blipFill rotWithShape="1">
          <a:blip r:embed="rId6">
            <a:alphaModFix/>
          </a:blip>
          <a:srcRect b="0" l="0" r="0" t="0"/>
          <a:stretch/>
        </p:blipFill>
        <p:spPr>
          <a:xfrm>
            <a:off x="5817544" y="1995300"/>
            <a:ext cx="3986856" cy="447062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238" name="Shape 238"/>
        <p:cNvGrpSpPr/>
        <p:nvPr/>
      </p:nvGrpSpPr>
      <p:grpSpPr>
        <a:xfrm>
          <a:off x="0" y="0"/>
          <a:ext cx="0" cy="0"/>
          <a:chOff x="0" y="0"/>
          <a:chExt cx="0" cy="0"/>
        </a:xfrm>
      </p:grpSpPr>
      <p:sp>
        <p:nvSpPr>
          <p:cNvPr id="239" name="Google Shape;239;p23"/>
          <p:cNvSpPr txBox="1"/>
          <p:nvPr>
            <p:ph type="title"/>
          </p:nvPr>
        </p:nvSpPr>
        <p:spPr>
          <a:xfrm>
            <a:off x="193040" y="365125"/>
            <a:ext cx="1171448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000"/>
              <a:buFont typeface="Arial"/>
              <a:buNone/>
            </a:pPr>
            <a:r>
              <a:rPr b="1" lang="en-US" sz="4000">
                <a:solidFill>
                  <a:schemeClr val="lt1"/>
                </a:solidFill>
                <a:latin typeface="Arial"/>
                <a:ea typeface="Arial"/>
                <a:cs typeface="Arial"/>
                <a:sym typeface="Arial"/>
              </a:rPr>
              <a:t>Follow the School District on the following:</a:t>
            </a:r>
            <a:endParaRPr/>
          </a:p>
        </p:txBody>
      </p:sp>
      <p:pic>
        <p:nvPicPr>
          <p:cNvPr id="240" name="Google Shape;240;p23"/>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pic>
        <p:nvPicPr>
          <p:cNvPr id="241" name="Google Shape;241;p23"/>
          <p:cNvPicPr preferRelativeResize="0"/>
          <p:nvPr/>
        </p:nvPicPr>
        <p:blipFill rotWithShape="1">
          <a:blip r:embed="rId4">
            <a:alphaModFix/>
          </a:blip>
          <a:srcRect b="0" l="0" r="0" t="0"/>
          <a:stretch/>
        </p:blipFill>
        <p:spPr>
          <a:xfrm>
            <a:off x="884499" y="2094053"/>
            <a:ext cx="1742954" cy="1742954"/>
          </a:xfrm>
          <a:prstGeom prst="rect">
            <a:avLst/>
          </a:prstGeom>
          <a:noFill/>
          <a:ln>
            <a:noFill/>
          </a:ln>
        </p:spPr>
      </p:pic>
      <p:sp>
        <p:nvSpPr>
          <p:cNvPr id="242" name="Google Shape;242;p23"/>
          <p:cNvSpPr txBox="1"/>
          <p:nvPr/>
        </p:nvSpPr>
        <p:spPr>
          <a:xfrm>
            <a:off x="3680749" y="2596198"/>
            <a:ext cx="459515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u="sng">
                <a:solidFill>
                  <a:schemeClr val="lt1"/>
                </a:solidFill>
                <a:latin typeface="Calibri"/>
                <a:ea typeface="Calibri"/>
                <a:cs typeface="Calibri"/>
                <a:sym typeface="Calibri"/>
                <a:hlinkClick r:id="rId5">
                  <a:extLst>
                    <a:ext uri="{A12FA001-AC4F-418D-AE19-62706E023703}">
                      <ahyp:hlinkClr val="tx"/>
                    </a:ext>
                  </a:extLst>
                </a:hlinkClick>
              </a:rPr>
              <a:t>Bruce School District</a:t>
            </a:r>
            <a:endParaRPr b="1" sz="3200">
              <a:solidFill>
                <a:schemeClr val="lt1"/>
              </a:solidFill>
              <a:latin typeface="Calibri"/>
              <a:ea typeface="Calibri"/>
              <a:cs typeface="Calibri"/>
              <a:sym typeface="Calibri"/>
            </a:endParaRPr>
          </a:p>
        </p:txBody>
      </p:sp>
      <p:pic>
        <p:nvPicPr>
          <p:cNvPr id="243" name="Google Shape;243;p23"/>
          <p:cNvPicPr preferRelativeResize="0"/>
          <p:nvPr/>
        </p:nvPicPr>
        <p:blipFill rotWithShape="1">
          <a:blip r:embed="rId6">
            <a:alphaModFix/>
          </a:blip>
          <a:srcRect b="0" l="0" r="0" t="0"/>
          <a:stretch/>
        </p:blipFill>
        <p:spPr>
          <a:xfrm>
            <a:off x="763929" y="4229762"/>
            <a:ext cx="1973483" cy="1973483"/>
          </a:xfrm>
          <a:prstGeom prst="rect">
            <a:avLst/>
          </a:prstGeom>
          <a:noFill/>
          <a:ln>
            <a:noFill/>
          </a:ln>
        </p:spPr>
      </p:pic>
      <p:sp>
        <p:nvSpPr>
          <p:cNvPr id="244" name="Google Shape;244;p23"/>
          <p:cNvSpPr txBox="1"/>
          <p:nvPr/>
        </p:nvSpPr>
        <p:spPr>
          <a:xfrm>
            <a:off x="3680749" y="4826643"/>
            <a:ext cx="376177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chemeClr val="lt1"/>
                </a:solidFill>
                <a:latin typeface="Calibri"/>
                <a:ea typeface="Calibri"/>
                <a:cs typeface="Calibri"/>
                <a:sym typeface="Calibri"/>
              </a:rPr>
              <a:t>@bruceschooldistrict</a:t>
            </a:r>
            <a:endParaRPr sz="3200">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90" name="Shape 90"/>
        <p:cNvGrpSpPr/>
        <p:nvPr/>
      </p:nvGrpSpPr>
      <p:grpSpPr>
        <a:xfrm>
          <a:off x="0" y="0"/>
          <a:ext cx="0" cy="0"/>
          <a:chOff x="0" y="0"/>
          <a:chExt cx="0" cy="0"/>
        </a:xfrm>
      </p:grpSpPr>
      <p:sp>
        <p:nvSpPr>
          <p:cNvPr id="91" name="Google Shape;91;p2"/>
          <p:cNvSpPr txBox="1"/>
          <p:nvPr>
            <p:ph type="title"/>
          </p:nvPr>
        </p:nvSpPr>
        <p:spPr>
          <a:xfrm>
            <a:off x="838200" y="17750"/>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400"/>
              <a:buFont typeface="Arial Black"/>
              <a:buNone/>
            </a:pPr>
            <a:r>
              <a:rPr lang="en-US">
                <a:solidFill>
                  <a:schemeClr val="lt1"/>
                </a:solidFill>
                <a:latin typeface="Arial Black"/>
                <a:ea typeface="Arial Black"/>
                <a:cs typeface="Arial Black"/>
                <a:sym typeface="Arial Black"/>
              </a:rPr>
              <a:t>Who’s Who in Bruce Athletics…</a:t>
            </a:r>
            <a:endParaRPr/>
          </a:p>
        </p:txBody>
      </p:sp>
      <p:pic>
        <p:nvPicPr>
          <p:cNvPr id="92" name="Google Shape;92;p2"/>
          <p:cNvPicPr preferRelativeResize="0"/>
          <p:nvPr>
            <p:ph idx="1" type="body"/>
          </p:nvPr>
        </p:nvPicPr>
        <p:blipFill rotWithShape="1">
          <a:blip r:embed="rId3">
            <a:alphaModFix/>
          </a:blip>
          <a:srcRect b="0" l="0" r="0" t="0"/>
          <a:stretch/>
        </p:blipFill>
        <p:spPr>
          <a:xfrm>
            <a:off x="303447" y="1439720"/>
            <a:ext cx="1950600" cy="2438400"/>
          </a:xfrm>
          <a:prstGeom prst="rect">
            <a:avLst/>
          </a:prstGeom>
          <a:noFill/>
          <a:ln>
            <a:noFill/>
          </a:ln>
        </p:spPr>
      </p:pic>
      <p:sp>
        <p:nvSpPr>
          <p:cNvPr id="93" name="Google Shape;93;p2"/>
          <p:cNvSpPr txBox="1"/>
          <p:nvPr/>
        </p:nvSpPr>
        <p:spPr>
          <a:xfrm>
            <a:off x="265291" y="4010724"/>
            <a:ext cx="2026800" cy="1169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400" u="none" cap="none" strike="noStrike">
                <a:solidFill>
                  <a:schemeClr val="lt1"/>
                </a:solidFill>
                <a:latin typeface="Calibri"/>
                <a:ea typeface="Calibri"/>
                <a:cs typeface="Calibri"/>
                <a:sym typeface="Calibri"/>
              </a:rPr>
              <a:t>Jason Lehman</a:t>
            </a:r>
            <a:endParaRPr/>
          </a:p>
          <a:p>
            <a:pPr indent="0" lvl="0" marL="0" marR="0" rtl="0" algn="l">
              <a:spcBef>
                <a:spcPts val="0"/>
              </a:spcBef>
              <a:spcAft>
                <a:spcPts val="0"/>
              </a:spcAft>
              <a:buNone/>
            </a:pPr>
            <a:r>
              <a:rPr lang="en-US" sz="1400">
                <a:solidFill>
                  <a:schemeClr val="lt1"/>
                </a:solidFill>
                <a:latin typeface="Calibri"/>
                <a:ea typeface="Calibri"/>
                <a:cs typeface="Calibri"/>
                <a:sym typeface="Calibri"/>
              </a:rPr>
              <a:t>MS/HS Tech Ed</a:t>
            </a:r>
            <a:endParaRPr/>
          </a:p>
          <a:p>
            <a:pPr indent="0" lvl="0" marL="0" marR="0" rtl="0" algn="l">
              <a:spcBef>
                <a:spcPts val="0"/>
              </a:spcBef>
              <a:spcAft>
                <a:spcPts val="0"/>
              </a:spcAft>
              <a:buNone/>
            </a:pPr>
            <a:r>
              <a:rPr lang="en-US" sz="1400">
                <a:solidFill>
                  <a:schemeClr val="lt1"/>
                </a:solidFill>
                <a:latin typeface="Calibri"/>
                <a:ea typeface="Calibri"/>
                <a:cs typeface="Calibri"/>
                <a:sym typeface="Calibri"/>
              </a:rPr>
              <a:t>Head Boys Basketball</a:t>
            </a:r>
            <a:endParaRPr/>
          </a:p>
          <a:p>
            <a:pPr indent="0" lvl="0" marL="0" marR="0" rtl="0" algn="l">
              <a:spcBef>
                <a:spcPts val="0"/>
              </a:spcBef>
              <a:spcAft>
                <a:spcPts val="0"/>
              </a:spcAft>
              <a:buNone/>
            </a:pPr>
            <a:r>
              <a:rPr lang="en-US" sz="1400">
                <a:solidFill>
                  <a:schemeClr val="lt1"/>
                </a:solidFill>
                <a:latin typeface="Calibri"/>
                <a:ea typeface="Calibri"/>
                <a:cs typeface="Calibri"/>
                <a:sym typeface="Calibri"/>
              </a:rPr>
              <a:t>Athletic Director</a:t>
            </a:r>
            <a:endParaRPr/>
          </a:p>
          <a:p>
            <a:pPr indent="0" lvl="0" marL="0" marR="0" rtl="0" algn="l">
              <a:spcBef>
                <a:spcPts val="0"/>
              </a:spcBef>
              <a:spcAft>
                <a:spcPts val="0"/>
              </a:spcAft>
              <a:buNone/>
            </a:pPr>
            <a:r>
              <a:rPr lang="en-US" sz="1400">
                <a:solidFill>
                  <a:schemeClr val="lt1"/>
                </a:solidFill>
                <a:latin typeface="Calibri"/>
                <a:ea typeface="Calibri"/>
                <a:cs typeface="Calibri"/>
                <a:sym typeface="Calibri"/>
              </a:rPr>
              <a:t>jml@bruce.k12.wi.us</a:t>
            </a:r>
            <a:endParaRPr/>
          </a:p>
        </p:txBody>
      </p:sp>
      <p:sp>
        <p:nvSpPr>
          <p:cNvPr id="94" name="Google Shape;94;p2"/>
          <p:cNvSpPr txBox="1"/>
          <p:nvPr/>
        </p:nvSpPr>
        <p:spPr>
          <a:xfrm>
            <a:off x="7570853" y="1343446"/>
            <a:ext cx="2026800" cy="1231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a:solidFill>
                  <a:schemeClr val="lt1"/>
                </a:solidFill>
                <a:latin typeface="Calibri"/>
                <a:ea typeface="Calibri"/>
                <a:cs typeface="Calibri"/>
                <a:sym typeface="Calibri"/>
              </a:rPr>
              <a:t>Sandrai Hause</a:t>
            </a:r>
            <a:endParaRPr sz="1400">
              <a:solidFill>
                <a:schemeClr val="lt1"/>
              </a:solidFill>
              <a:latin typeface="Calibri"/>
              <a:ea typeface="Calibri"/>
              <a:cs typeface="Calibri"/>
              <a:sym typeface="Calibri"/>
            </a:endParaRPr>
          </a:p>
          <a:p>
            <a:pPr indent="0" lvl="0" marL="0" marR="0" rtl="0" algn="l">
              <a:spcBef>
                <a:spcPts val="0"/>
              </a:spcBef>
              <a:spcAft>
                <a:spcPts val="0"/>
              </a:spcAft>
              <a:buNone/>
            </a:pPr>
            <a:r>
              <a:rPr lang="en-US" sz="1400">
                <a:solidFill>
                  <a:schemeClr val="lt1"/>
                </a:solidFill>
                <a:latin typeface="Calibri"/>
                <a:ea typeface="Calibri"/>
                <a:cs typeface="Calibri"/>
                <a:sym typeface="Calibri"/>
              </a:rPr>
              <a:t>Athletic Secretary</a:t>
            </a:r>
            <a:endParaRPr/>
          </a:p>
          <a:p>
            <a:pPr indent="0" lvl="0" marL="0" marR="0" rtl="0" algn="l">
              <a:spcBef>
                <a:spcPts val="0"/>
              </a:spcBef>
              <a:spcAft>
                <a:spcPts val="0"/>
              </a:spcAft>
              <a:buNone/>
            </a:pPr>
            <a:r>
              <a:rPr lang="en-US" sz="1400">
                <a:solidFill>
                  <a:schemeClr val="lt1"/>
                </a:solidFill>
                <a:latin typeface="Calibri"/>
                <a:ea typeface="Calibri"/>
                <a:cs typeface="Calibri"/>
                <a:sym typeface="Calibri"/>
              </a:rPr>
              <a:t>HS Secretary</a:t>
            </a:r>
            <a:endParaRPr/>
          </a:p>
          <a:p>
            <a:pPr indent="0" lvl="0" marL="0" marR="0" rtl="0" algn="l">
              <a:spcBef>
                <a:spcPts val="0"/>
              </a:spcBef>
              <a:spcAft>
                <a:spcPts val="0"/>
              </a:spcAft>
              <a:buNone/>
            </a:pPr>
            <a:r>
              <a:rPr lang="en-US">
                <a:solidFill>
                  <a:schemeClr val="lt1"/>
                </a:solidFill>
                <a:latin typeface="Calibri"/>
                <a:ea typeface="Calibri"/>
                <a:cs typeface="Calibri"/>
                <a:sym typeface="Calibri"/>
              </a:rPr>
              <a:t>shause</a:t>
            </a:r>
            <a:r>
              <a:rPr lang="en-US" sz="1400">
                <a:solidFill>
                  <a:schemeClr val="lt1"/>
                </a:solidFill>
                <a:latin typeface="Calibri"/>
                <a:ea typeface="Calibri"/>
                <a:cs typeface="Calibri"/>
                <a:sym typeface="Calibri"/>
              </a:rPr>
              <a:t>@bruce.k12.wi.us</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95" name="Google Shape;95;p2"/>
          <p:cNvPicPr preferRelativeResize="0"/>
          <p:nvPr/>
        </p:nvPicPr>
        <p:blipFill rotWithShape="1">
          <a:blip r:embed="rId4">
            <a:alphaModFix/>
          </a:blip>
          <a:srcRect b="0" l="0" r="0" t="0"/>
          <a:stretch/>
        </p:blipFill>
        <p:spPr>
          <a:xfrm>
            <a:off x="9781572" y="4780082"/>
            <a:ext cx="2077656" cy="2077656"/>
          </a:xfrm>
          <a:prstGeom prst="rect">
            <a:avLst/>
          </a:prstGeom>
          <a:noFill/>
          <a:ln>
            <a:noFill/>
          </a:ln>
        </p:spPr>
      </p:pic>
      <p:sp>
        <p:nvSpPr>
          <p:cNvPr id="96" name="Google Shape;96;p2"/>
          <p:cNvSpPr txBox="1"/>
          <p:nvPr/>
        </p:nvSpPr>
        <p:spPr>
          <a:xfrm>
            <a:off x="2665950" y="4140450"/>
            <a:ext cx="2325000" cy="800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Travis</a:t>
            </a:r>
            <a:r>
              <a:rPr lang="en-US" sz="1800">
                <a:solidFill>
                  <a:schemeClr val="lt1"/>
                </a:solidFill>
                <a:latin typeface="Calibri"/>
                <a:ea typeface="Calibri"/>
                <a:cs typeface="Calibri"/>
                <a:sym typeface="Calibri"/>
              </a:rPr>
              <a:t> </a:t>
            </a:r>
            <a:r>
              <a:rPr lang="en-US" sz="1400">
                <a:solidFill>
                  <a:schemeClr val="lt1"/>
                </a:solidFill>
                <a:latin typeface="Calibri"/>
                <a:ea typeface="Calibri"/>
                <a:cs typeface="Calibri"/>
                <a:sym typeface="Calibri"/>
              </a:rPr>
              <a:t>Augustine</a:t>
            </a:r>
            <a:endParaRPr/>
          </a:p>
          <a:p>
            <a:pPr indent="0" lvl="0" marL="0" marR="0" rtl="0" algn="l">
              <a:spcBef>
                <a:spcPts val="0"/>
              </a:spcBef>
              <a:spcAft>
                <a:spcPts val="0"/>
              </a:spcAft>
              <a:buNone/>
            </a:pPr>
            <a:r>
              <a:rPr lang="en-US" sz="1400">
                <a:solidFill>
                  <a:schemeClr val="lt1"/>
                </a:solidFill>
                <a:latin typeface="Calibri"/>
                <a:ea typeface="Calibri"/>
                <a:cs typeface="Calibri"/>
                <a:sym typeface="Calibri"/>
              </a:rPr>
              <a:t>MS/HS Principal</a:t>
            </a:r>
            <a:endParaRPr sz="1400">
              <a:solidFill>
                <a:schemeClr val="lt1"/>
              </a:solidFill>
              <a:latin typeface="Calibri"/>
              <a:ea typeface="Calibri"/>
              <a:cs typeface="Calibri"/>
              <a:sym typeface="Calibri"/>
            </a:endParaRPr>
          </a:p>
          <a:p>
            <a:pPr indent="0" lvl="0" marL="0" marR="0" rtl="0" algn="l">
              <a:spcBef>
                <a:spcPts val="0"/>
              </a:spcBef>
              <a:spcAft>
                <a:spcPts val="0"/>
              </a:spcAft>
              <a:buNone/>
            </a:pPr>
            <a:r>
              <a:rPr lang="en-US">
                <a:solidFill>
                  <a:schemeClr val="lt1"/>
                </a:solidFill>
                <a:latin typeface="Calibri"/>
                <a:ea typeface="Calibri"/>
                <a:cs typeface="Calibri"/>
                <a:sym typeface="Calibri"/>
              </a:rPr>
              <a:t>taugustine@bruce.k12.wi.us</a:t>
            </a:r>
            <a:endParaRPr>
              <a:solidFill>
                <a:schemeClr val="lt1"/>
              </a:solidFill>
              <a:latin typeface="Calibri"/>
              <a:ea typeface="Calibri"/>
              <a:cs typeface="Calibri"/>
              <a:sym typeface="Calibri"/>
            </a:endParaRPr>
          </a:p>
        </p:txBody>
      </p:sp>
      <p:pic>
        <p:nvPicPr>
          <p:cNvPr id="97" name="Google Shape;97;p2"/>
          <p:cNvPicPr preferRelativeResize="0"/>
          <p:nvPr/>
        </p:nvPicPr>
        <p:blipFill rotWithShape="1">
          <a:blip r:embed="rId5">
            <a:alphaModFix/>
          </a:blip>
          <a:srcRect b="0" l="0" r="0" t="0"/>
          <a:stretch/>
        </p:blipFill>
        <p:spPr>
          <a:xfrm>
            <a:off x="4990951" y="1412183"/>
            <a:ext cx="1950721" cy="2465941"/>
          </a:xfrm>
          <a:prstGeom prst="rect">
            <a:avLst/>
          </a:prstGeom>
          <a:noFill/>
          <a:ln>
            <a:noFill/>
          </a:ln>
        </p:spPr>
      </p:pic>
      <p:sp>
        <p:nvSpPr>
          <p:cNvPr id="98" name="Google Shape;98;p2"/>
          <p:cNvSpPr txBox="1"/>
          <p:nvPr/>
        </p:nvSpPr>
        <p:spPr>
          <a:xfrm>
            <a:off x="4990956" y="4140442"/>
            <a:ext cx="17961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Anthony Bosco</a:t>
            </a:r>
            <a:endParaRPr/>
          </a:p>
          <a:p>
            <a:pPr indent="0" lvl="0" marL="0" marR="0" rtl="0" algn="l">
              <a:spcBef>
                <a:spcPts val="0"/>
              </a:spcBef>
              <a:spcAft>
                <a:spcPts val="0"/>
              </a:spcAft>
              <a:buNone/>
            </a:pPr>
            <a:r>
              <a:rPr lang="en-US" sz="1400">
                <a:solidFill>
                  <a:schemeClr val="lt1"/>
                </a:solidFill>
                <a:latin typeface="Calibri"/>
                <a:ea typeface="Calibri"/>
                <a:cs typeface="Calibri"/>
                <a:sym typeface="Calibri"/>
              </a:rPr>
              <a:t>Superintendent</a:t>
            </a:r>
            <a:endParaRPr/>
          </a:p>
        </p:txBody>
      </p:sp>
      <p:pic>
        <p:nvPicPr>
          <p:cNvPr id="99" name="Google Shape;99;p2" title="ecjZgupfBSGLZOkOuU4Dhrd3oS4igD.jpg"/>
          <p:cNvPicPr preferRelativeResize="0"/>
          <p:nvPr/>
        </p:nvPicPr>
        <p:blipFill>
          <a:blip r:embed="rId6">
            <a:alphaModFix/>
          </a:blip>
          <a:stretch>
            <a:fillRect/>
          </a:stretch>
        </p:blipFill>
        <p:spPr>
          <a:xfrm>
            <a:off x="2665950" y="1439725"/>
            <a:ext cx="1950725" cy="2438400"/>
          </a:xfrm>
          <a:prstGeom prst="rect">
            <a:avLst/>
          </a:prstGeom>
          <a:noFill/>
          <a:ln>
            <a:noFill/>
          </a:ln>
        </p:spPr>
      </p:pic>
      <p:sp>
        <p:nvSpPr>
          <p:cNvPr id="100" name="Google Shape;100;p2"/>
          <p:cNvSpPr txBox="1"/>
          <p:nvPr/>
        </p:nvSpPr>
        <p:spPr>
          <a:xfrm>
            <a:off x="7660500" y="2564150"/>
            <a:ext cx="2461800" cy="80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lt1"/>
                </a:solidFill>
                <a:latin typeface="Calibri"/>
                <a:ea typeface="Calibri"/>
                <a:cs typeface="Calibri"/>
                <a:sym typeface="Calibri"/>
              </a:rPr>
              <a:t>Kendra Cariiion</a:t>
            </a:r>
            <a:endParaRPr>
              <a:solidFill>
                <a:schemeClr val="lt1"/>
              </a:solidFill>
              <a:latin typeface="Calibri"/>
              <a:ea typeface="Calibri"/>
              <a:cs typeface="Calibri"/>
              <a:sym typeface="Calibri"/>
            </a:endParaRPr>
          </a:p>
          <a:p>
            <a:pPr indent="0" lvl="0" marL="0" rtl="0" algn="l">
              <a:spcBef>
                <a:spcPts val="0"/>
              </a:spcBef>
              <a:spcAft>
                <a:spcPts val="0"/>
              </a:spcAft>
              <a:buNone/>
            </a:pPr>
            <a:r>
              <a:rPr lang="en-US">
                <a:solidFill>
                  <a:schemeClr val="lt1"/>
                </a:solidFill>
                <a:latin typeface="Calibri"/>
                <a:ea typeface="Calibri"/>
                <a:cs typeface="Calibri"/>
                <a:sym typeface="Calibri"/>
              </a:rPr>
              <a:t>Secretary</a:t>
            </a:r>
            <a:endParaRPr>
              <a:solidFill>
                <a:schemeClr val="lt1"/>
              </a:solidFill>
              <a:latin typeface="Calibri"/>
              <a:ea typeface="Calibri"/>
              <a:cs typeface="Calibri"/>
              <a:sym typeface="Calibri"/>
            </a:endParaRPr>
          </a:p>
          <a:p>
            <a:pPr indent="0" lvl="0" marL="0" rtl="0" algn="l">
              <a:spcBef>
                <a:spcPts val="0"/>
              </a:spcBef>
              <a:spcAft>
                <a:spcPts val="0"/>
              </a:spcAft>
              <a:buNone/>
            </a:pPr>
            <a:r>
              <a:rPr lang="en-US">
                <a:solidFill>
                  <a:schemeClr val="lt1"/>
                </a:solidFill>
                <a:latin typeface="Calibri"/>
                <a:ea typeface="Calibri"/>
                <a:cs typeface="Calibri"/>
                <a:sym typeface="Calibri"/>
              </a:rPr>
              <a:t>kcarillon@bruce.k12.wi.us</a:t>
            </a:r>
            <a:endParaRPr>
              <a:solidFill>
                <a:schemeClr val="lt1"/>
              </a:solidFill>
              <a:latin typeface="Calibri"/>
              <a:ea typeface="Calibri"/>
              <a:cs typeface="Calibri"/>
              <a:sym typeface="Calibri"/>
            </a:endParaRPr>
          </a:p>
        </p:txBody>
      </p:sp>
      <p:sp>
        <p:nvSpPr>
          <p:cNvPr id="101" name="Google Shape;101;p2"/>
          <p:cNvSpPr txBox="1"/>
          <p:nvPr/>
        </p:nvSpPr>
        <p:spPr>
          <a:xfrm>
            <a:off x="7740425" y="3667200"/>
            <a:ext cx="2026800" cy="80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lt1"/>
                </a:solidFill>
                <a:latin typeface="Calibri"/>
                <a:ea typeface="Calibri"/>
                <a:cs typeface="Calibri"/>
                <a:sym typeface="Calibri"/>
              </a:rPr>
              <a:t>Emily Gudis</a:t>
            </a:r>
            <a:endParaRPr>
              <a:solidFill>
                <a:schemeClr val="lt1"/>
              </a:solidFill>
              <a:latin typeface="Calibri"/>
              <a:ea typeface="Calibri"/>
              <a:cs typeface="Calibri"/>
              <a:sym typeface="Calibri"/>
            </a:endParaRPr>
          </a:p>
          <a:p>
            <a:pPr indent="0" lvl="0" marL="0" rtl="0" algn="l">
              <a:spcBef>
                <a:spcPts val="0"/>
              </a:spcBef>
              <a:spcAft>
                <a:spcPts val="0"/>
              </a:spcAft>
              <a:buNone/>
            </a:pPr>
            <a:r>
              <a:rPr lang="en-US">
                <a:solidFill>
                  <a:schemeClr val="lt1"/>
                </a:solidFill>
                <a:latin typeface="Calibri"/>
                <a:ea typeface="Calibri"/>
                <a:cs typeface="Calibri"/>
                <a:sym typeface="Calibri"/>
              </a:rPr>
              <a:t>Finance</a:t>
            </a:r>
            <a:endParaRPr>
              <a:solidFill>
                <a:schemeClr val="lt1"/>
              </a:solidFill>
              <a:latin typeface="Calibri"/>
              <a:ea typeface="Calibri"/>
              <a:cs typeface="Calibri"/>
              <a:sym typeface="Calibri"/>
            </a:endParaRPr>
          </a:p>
          <a:p>
            <a:pPr indent="0" lvl="0" marL="0" rtl="0" algn="l">
              <a:spcBef>
                <a:spcPts val="0"/>
              </a:spcBef>
              <a:spcAft>
                <a:spcPts val="0"/>
              </a:spcAft>
              <a:buNone/>
            </a:pPr>
            <a:r>
              <a:rPr lang="en-US">
                <a:solidFill>
                  <a:schemeClr val="lt1"/>
                </a:solidFill>
                <a:latin typeface="Calibri"/>
                <a:ea typeface="Calibri"/>
                <a:cs typeface="Calibri"/>
                <a:sym typeface="Calibri"/>
              </a:rPr>
              <a:t>egudis@bruce.k12.wi.us</a:t>
            </a:r>
            <a:endParaRPr>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248" name="Shape 248"/>
        <p:cNvGrpSpPr/>
        <p:nvPr/>
      </p:nvGrpSpPr>
      <p:grpSpPr>
        <a:xfrm>
          <a:off x="0" y="0"/>
          <a:ext cx="0" cy="0"/>
          <a:chOff x="0" y="0"/>
          <a:chExt cx="0" cy="0"/>
        </a:xfrm>
      </p:grpSpPr>
      <p:sp>
        <p:nvSpPr>
          <p:cNvPr id="249" name="Google Shape;249;p24"/>
          <p:cNvSpPr txBox="1"/>
          <p:nvPr>
            <p:ph type="title"/>
          </p:nvPr>
        </p:nvSpPr>
        <p:spPr>
          <a:xfrm>
            <a:off x="193040" y="365125"/>
            <a:ext cx="1171448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000"/>
              <a:buFont typeface="Arial"/>
              <a:buNone/>
            </a:pPr>
            <a:r>
              <a:rPr b="1" lang="en-US" sz="4000">
                <a:solidFill>
                  <a:schemeClr val="lt1"/>
                </a:solidFill>
                <a:latin typeface="Arial"/>
                <a:ea typeface="Arial"/>
                <a:cs typeface="Arial"/>
                <a:sym typeface="Arial"/>
              </a:rPr>
              <a:t>WIAA Eligibility Information:</a:t>
            </a:r>
            <a:endParaRPr/>
          </a:p>
        </p:txBody>
      </p:sp>
      <p:pic>
        <p:nvPicPr>
          <p:cNvPr id="250" name="Google Shape;250;p24"/>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sp>
        <p:nvSpPr>
          <p:cNvPr id="251" name="Google Shape;251;p24"/>
          <p:cNvSpPr txBox="1"/>
          <p:nvPr/>
        </p:nvSpPr>
        <p:spPr>
          <a:xfrm>
            <a:off x="1420427" y="1777108"/>
            <a:ext cx="87978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u="sng">
                <a:solidFill>
                  <a:schemeClr val="lt1"/>
                </a:solidFill>
                <a:latin typeface="Calibri"/>
                <a:ea typeface="Calibri"/>
                <a:cs typeface="Calibri"/>
                <a:sym typeface="Calibri"/>
                <a:hlinkClick r:id="rId4">
                  <a:extLst>
                    <a:ext uri="{A12FA001-AC4F-418D-AE19-62706E023703}">
                      <ahyp:hlinkClr val="tx"/>
                    </a:ext>
                  </a:extLst>
                </a:hlinkClick>
              </a:rPr>
              <a:t>2026-2027 High School Athletic Eligibility Information Bulletin</a:t>
            </a:r>
            <a:endParaRPr b="1" sz="2400">
              <a:solidFill>
                <a:schemeClr val="lt1"/>
              </a:solidFill>
              <a:latin typeface="Calibri"/>
              <a:ea typeface="Calibri"/>
              <a:cs typeface="Calibri"/>
              <a:sym typeface="Calibri"/>
            </a:endParaRPr>
          </a:p>
        </p:txBody>
      </p:sp>
      <p:pic>
        <p:nvPicPr>
          <p:cNvPr id="252" name="Google Shape;252;p24"/>
          <p:cNvPicPr preferRelativeResize="0"/>
          <p:nvPr/>
        </p:nvPicPr>
        <p:blipFill>
          <a:blip r:embed="rId5">
            <a:alphaModFix/>
          </a:blip>
          <a:stretch>
            <a:fillRect/>
          </a:stretch>
        </p:blipFill>
        <p:spPr>
          <a:xfrm>
            <a:off x="1420425" y="3206483"/>
            <a:ext cx="5467350" cy="2105025"/>
          </a:xfrm>
          <a:prstGeom prst="rect">
            <a:avLst/>
          </a:prstGeom>
          <a:noFill/>
          <a:ln>
            <a:noFill/>
          </a:ln>
        </p:spPr>
      </p:pic>
      <p:sp>
        <p:nvSpPr>
          <p:cNvPr id="253" name="Google Shape;253;p24"/>
          <p:cNvSpPr txBox="1"/>
          <p:nvPr/>
        </p:nvSpPr>
        <p:spPr>
          <a:xfrm>
            <a:off x="1492050" y="2414838"/>
            <a:ext cx="92079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000">
                <a:solidFill>
                  <a:schemeClr val="lt1"/>
                </a:solidFill>
                <a:latin typeface="Calibri"/>
                <a:ea typeface="Calibri"/>
                <a:cs typeface="Calibri"/>
                <a:sym typeface="Calibri"/>
              </a:rPr>
              <a:t>Do we have any transfers that are Juniors or Seniors?</a:t>
            </a:r>
            <a:endParaRPr sz="2000">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257" name="Shape 257"/>
        <p:cNvGrpSpPr/>
        <p:nvPr/>
      </p:nvGrpSpPr>
      <p:grpSpPr>
        <a:xfrm>
          <a:off x="0" y="0"/>
          <a:ext cx="0" cy="0"/>
          <a:chOff x="0" y="0"/>
          <a:chExt cx="0" cy="0"/>
        </a:xfrm>
      </p:grpSpPr>
      <p:sp>
        <p:nvSpPr>
          <p:cNvPr id="258" name="Google Shape;258;p26"/>
          <p:cNvSpPr txBox="1"/>
          <p:nvPr>
            <p:ph type="title"/>
          </p:nvPr>
        </p:nvSpPr>
        <p:spPr>
          <a:xfrm>
            <a:off x="238760" y="144684"/>
            <a:ext cx="11714480" cy="64187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200"/>
              <a:buFont typeface="Arial"/>
              <a:buNone/>
            </a:pPr>
            <a:r>
              <a:rPr b="1" lang="en-US" sz="3200">
                <a:solidFill>
                  <a:schemeClr val="lt1"/>
                </a:solidFill>
                <a:latin typeface="Arial"/>
                <a:ea typeface="Arial"/>
                <a:cs typeface="Arial"/>
                <a:sym typeface="Arial"/>
              </a:rPr>
              <a:t>NIL at a Glance</a:t>
            </a:r>
            <a:endParaRPr/>
          </a:p>
        </p:txBody>
      </p:sp>
      <p:pic>
        <p:nvPicPr>
          <p:cNvPr id="259" name="Google Shape;259;p26"/>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pic>
        <p:nvPicPr>
          <p:cNvPr descr="https://lh7-rt.googleusercontent.com/slidesz/AGV_vUd_BG96bupdbMOTUc4ubpIm-ptTYhJvy4bdpu6LffXwh_wvb9CSWdMWqEZOuzmaxoUCrYOBaCbY8zLyiTrdaFRO7gZAIzBkudyVtTKx6jZkTD0Zgsfuxt4f3avCsT3ot62NXey0=s2048?key=21SGHnku0laAnovXPlQUcA" id="260" name="Google Shape;260;p26"/>
          <p:cNvPicPr preferRelativeResize="0"/>
          <p:nvPr/>
        </p:nvPicPr>
        <p:blipFill rotWithShape="1">
          <a:blip r:embed="rId4">
            <a:alphaModFix/>
          </a:blip>
          <a:srcRect b="0" l="0" r="0" t="0"/>
          <a:stretch/>
        </p:blipFill>
        <p:spPr>
          <a:xfrm>
            <a:off x="3481388" y="786557"/>
            <a:ext cx="5257498" cy="592676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264" name="Shape 264"/>
        <p:cNvGrpSpPr/>
        <p:nvPr/>
      </p:nvGrpSpPr>
      <p:grpSpPr>
        <a:xfrm>
          <a:off x="0" y="0"/>
          <a:ext cx="0" cy="0"/>
          <a:chOff x="0" y="0"/>
          <a:chExt cx="0" cy="0"/>
        </a:xfrm>
      </p:grpSpPr>
      <p:sp>
        <p:nvSpPr>
          <p:cNvPr id="265" name="Google Shape;265;p27"/>
          <p:cNvSpPr txBox="1"/>
          <p:nvPr>
            <p:ph type="title"/>
          </p:nvPr>
        </p:nvSpPr>
        <p:spPr>
          <a:xfrm>
            <a:off x="238760" y="298989"/>
            <a:ext cx="11714480" cy="64187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000"/>
              <a:buFont typeface="Arial"/>
              <a:buNone/>
            </a:pPr>
            <a:r>
              <a:rPr b="1" lang="en-US" sz="4000">
                <a:solidFill>
                  <a:schemeClr val="lt1"/>
                </a:solidFill>
                <a:latin typeface="Arial"/>
                <a:ea typeface="Arial"/>
                <a:cs typeface="Arial"/>
                <a:sym typeface="Arial"/>
              </a:rPr>
              <a:t>NIL at a Glance</a:t>
            </a:r>
            <a:endParaRPr/>
          </a:p>
        </p:txBody>
      </p:sp>
      <p:pic>
        <p:nvPicPr>
          <p:cNvPr id="266" name="Google Shape;266;p27"/>
          <p:cNvPicPr preferRelativeResize="0"/>
          <p:nvPr/>
        </p:nvPicPr>
        <p:blipFill rotWithShape="1">
          <a:blip r:embed="rId3">
            <a:alphaModFix/>
          </a:blip>
          <a:srcRect b="0" l="0" r="0" t="0"/>
          <a:stretch/>
        </p:blipFill>
        <p:spPr>
          <a:xfrm>
            <a:off x="4665241" y="4325716"/>
            <a:ext cx="2387600" cy="2387600"/>
          </a:xfrm>
          <a:prstGeom prst="rect">
            <a:avLst/>
          </a:prstGeom>
          <a:noFill/>
          <a:ln>
            <a:noFill/>
          </a:ln>
        </p:spPr>
      </p:pic>
      <p:pic>
        <p:nvPicPr>
          <p:cNvPr descr="https://lh7-rt.googleusercontent.com/slidesz/AGV_vUeE6__o63ujSYK_tPHH-KHYdwP4uqoppVSWhSz-ULQ1hVt3mXv6jkcUOetdHSuX-zc_O5Jf0j09LPgLGcd4nFQ-kmS2wJHBJ_jqSpUSEl4BNUGFy4bWSpqyU7Z9Kg_He7jUU5k9=s2048?key=21SGHnku0laAnovXPlQUcA" id="267" name="Google Shape;267;p27"/>
          <p:cNvPicPr preferRelativeResize="0"/>
          <p:nvPr/>
        </p:nvPicPr>
        <p:blipFill rotWithShape="1">
          <a:blip r:embed="rId4">
            <a:alphaModFix/>
          </a:blip>
          <a:srcRect b="0" l="0" r="0" t="0"/>
          <a:stretch/>
        </p:blipFill>
        <p:spPr>
          <a:xfrm>
            <a:off x="600317" y="144684"/>
            <a:ext cx="3034134" cy="6437091"/>
          </a:xfrm>
          <a:prstGeom prst="rect">
            <a:avLst/>
          </a:prstGeom>
          <a:noFill/>
          <a:ln>
            <a:noFill/>
          </a:ln>
        </p:spPr>
      </p:pic>
      <p:pic>
        <p:nvPicPr>
          <p:cNvPr descr="https://lh7-rt.googleusercontent.com/slidesz/AGV_vUc8c6GfVCVtlmY9ai0zWwni_oYvzOTZ93B7JnfWlHnhnmHarh-KTux-c-YYGgWcYWYyJZ7P4bHMRgS9yj4BjU0n9aPhyHBdvHM-Oaus7g-1Bhgn7kqKz-M3--QEiV2tD2kPOWWb=s2048?key=21SGHnku0laAnovXPlQUcA" id="268" name="Google Shape;268;p27"/>
          <p:cNvPicPr preferRelativeResize="0"/>
          <p:nvPr/>
        </p:nvPicPr>
        <p:blipFill rotWithShape="1">
          <a:blip r:embed="rId5">
            <a:alphaModFix/>
          </a:blip>
          <a:srcRect b="0" l="0" r="0" t="0"/>
          <a:stretch/>
        </p:blipFill>
        <p:spPr>
          <a:xfrm>
            <a:off x="8467765" y="144684"/>
            <a:ext cx="3123918" cy="643709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272" name="Shape 272"/>
        <p:cNvGrpSpPr/>
        <p:nvPr/>
      </p:nvGrpSpPr>
      <p:grpSpPr>
        <a:xfrm>
          <a:off x="0" y="0"/>
          <a:ext cx="0" cy="0"/>
          <a:chOff x="0" y="0"/>
          <a:chExt cx="0" cy="0"/>
        </a:xfrm>
      </p:grpSpPr>
      <p:sp>
        <p:nvSpPr>
          <p:cNvPr id="273" name="Google Shape;273;p25"/>
          <p:cNvSpPr txBox="1"/>
          <p:nvPr>
            <p:ph type="title"/>
          </p:nvPr>
        </p:nvSpPr>
        <p:spPr>
          <a:xfrm>
            <a:off x="193040" y="365125"/>
            <a:ext cx="1171448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000"/>
              <a:buFont typeface="Arial"/>
              <a:buNone/>
            </a:pPr>
            <a:r>
              <a:rPr b="1" lang="en-US" sz="4000">
                <a:solidFill>
                  <a:schemeClr val="lt1"/>
                </a:solidFill>
                <a:latin typeface="Arial"/>
                <a:ea typeface="Arial"/>
                <a:cs typeface="Arial"/>
                <a:sym typeface="Arial"/>
              </a:rPr>
              <a:t>Co-Curricular Activities are a </a:t>
            </a:r>
            <a:r>
              <a:rPr b="1" lang="en-US" sz="4000">
                <a:solidFill>
                  <a:schemeClr val="lt1"/>
                </a:solidFill>
                <a:latin typeface="Arial"/>
                <a:ea typeface="Arial"/>
                <a:cs typeface="Arial"/>
                <a:sym typeface="Arial"/>
              </a:rPr>
              <a:t>Privilege</a:t>
            </a:r>
            <a:r>
              <a:rPr b="1" lang="en-US" sz="4000">
                <a:solidFill>
                  <a:schemeClr val="lt1"/>
                </a:solidFill>
                <a:latin typeface="Arial"/>
                <a:ea typeface="Arial"/>
                <a:cs typeface="Arial"/>
                <a:sym typeface="Arial"/>
              </a:rPr>
              <a:t>:</a:t>
            </a:r>
            <a:endParaRPr/>
          </a:p>
        </p:txBody>
      </p:sp>
      <p:pic>
        <p:nvPicPr>
          <p:cNvPr id="274" name="Google Shape;274;p25"/>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sp>
        <p:nvSpPr>
          <p:cNvPr id="275" name="Google Shape;275;p25"/>
          <p:cNvSpPr txBox="1"/>
          <p:nvPr/>
        </p:nvSpPr>
        <p:spPr>
          <a:xfrm>
            <a:off x="1509625" y="1821040"/>
            <a:ext cx="5242500" cy="585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u="sng">
                <a:solidFill>
                  <a:schemeClr val="lt1"/>
                </a:solidFill>
                <a:latin typeface="Calibri"/>
                <a:ea typeface="Calibri"/>
                <a:cs typeface="Calibri"/>
                <a:sym typeface="Calibri"/>
                <a:hlinkClick r:id="rId4">
                  <a:extLst>
                    <a:ext uri="{A12FA001-AC4F-418D-AE19-62706E023703}">
                      <ahyp:hlinkClr val="tx"/>
                    </a:ext>
                  </a:extLst>
                </a:hlinkClick>
              </a:rPr>
              <a:t>Bruce Athletic Code</a:t>
            </a:r>
            <a:endParaRPr b="1">
              <a:solidFill>
                <a:schemeClr val="lt1"/>
              </a:solidFill>
            </a:endParaRPr>
          </a:p>
        </p:txBody>
      </p:sp>
      <p:sp>
        <p:nvSpPr>
          <p:cNvPr id="276" name="Google Shape;276;p25"/>
          <p:cNvSpPr txBox="1"/>
          <p:nvPr/>
        </p:nvSpPr>
        <p:spPr>
          <a:xfrm>
            <a:off x="1627525" y="3355675"/>
            <a:ext cx="8281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800" u="sng">
                <a:solidFill>
                  <a:schemeClr val="lt1"/>
                </a:solidFill>
                <a:latin typeface="Calibri"/>
                <a:ea typeface="Calibri"/>
                <a:cs typeface="Calibri"/>
                <a:sym typeface="Calibri"/>
                <a:hlinkClick r:id="rId5">
                  <a:extLst>
                    <a:ext uri="{A12FA001-AC4F-418D-AE19-62706E023703}">
                      <ahyp:hlinkClr val="tx"/>
                    </a:ext>
                  </a:extLst>
                </a:hlinkClick>
              </a:rPr>
              <a:t>24 Hr Policy</a:t>
            </a:r>
            <a:endParaRPr b="1" sz="2800">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280" name="Shape 280"/>
        <p:cNvGrpSpPr/>
        <p:nvPr/>
      </p:nvGrpSpPr>
      <p:grpSpPr>
        <a:xfrm>
          <a:off x="0" y="0"/>
          <a:ext cx="0" cy="0"/>
          <a:chOff x="0" y="0"/>
          <a:chExt cx="0" cy="0"/>
        </a:xfrm>
      </p:grpSpPr>
      <p:sp>
        <p:nvSpPr>
          <p:cNvPr id="281" name="Google Shape;281;p12"/>
          <p:cNvSpPr txBox="1"/>
          <p:nvPr>
            <p:ph type="title"/>
          </p:nvPr>
        </p:nvSpPr>
        <p:spPr>
          <a:xfrm>
            <a:off x="0" y="365125"/>
            <a:ext cx="121920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400"/>
              <a:buFont typeface="Arial"/>
              <a:buNone/>
            </a:pPr>
            <a:r>
              <a:rPr b="1" lang="en-US">
                <a:solidFill>
                  <a:schemeClr val="lt1"/>
                </a:solidFill>
                <a:latin typeface="Arial"/>
                <a:ea typeface="Arial"/>
                <a:cs typeface="Arial"/>
                <a:sym typeface="Arial"/>
              </a:rPr>
              <a:t>The Communication Chain</a:t>
            </a:r>
            <a:endParaRPr/>
          </a:p>
        </p:txBody>
      </p:sp>
      <p:pic>
        <p:nvPicPr>
          <p:cNvPr id="282" name="Google Shape;282;p12"/>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pic>
        <p:nvPicPr>
          <p:cNvPr descr="https://lh7-rt.googleusercontent.com/slidesz/AGV_vUd_2TVRKl0wEnPt2rx6h0gr6HLNWQzKTO8RRbSKi9dwkZjxbLXm_pnS8AZbN6ubpuPjCA0GQouayJWflkeFt8vrl-8Ke-4-Yq4aO_W4uVOAFUepPJYOf1u664bWakL289eS2wHXuQ=s2048?key=21SGHnku0laAnovXPlQUcA" id="283" name="Google Shape;283;p12"/>
          <p:cNvPicPr preferRelativeResize="0"/>
          <p:nvPr/>
        </p:nvPicPr>
        <p:blipFill rotWithShape="1">
          <a:blip r:embed="rId4">
            <a:alphaModFix/>
          </a:blip>
          <a:srcRect b="0" l="0" r="0" t="0"/>
          <a:stretch/>
        </p:blipFill>
        <p:spPr>
          <a:xfrm>
            <a:off x="1590736" y="2402893"/>
            <a:ext cx="7343775" cy="35337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287" name="Shape 287"/>
        <p:cNvGrpSpPr/>
        <p:nvPr/>
      </p:nvGrpSpPr>
      <p:grpSpPr>
        <a:xfrm>
          <a:off x="0" y="0"/>
          <a:ext cx="0" cy="0"/>
          <a:chOff x="0" y="0"/>
          <a:chExt cx="0" cy="0"/>
        </a:xfrm>
      </p:grpSpPr>
      <p:sp>
        <p:nvSpPr>
          <p:cNvPr id="288" name="Google Shape;288;p13"/>
          <p:cNvSpPr txBox="1"/>
          <p:nvPr>
            <p:ph type="title"/>
          </p:nvPr>
        </p:nvSpPr>
        <p:spPr>
          <a:xfrm>
            <a:off x="0" y="365125"/>
            <a:ext cx="121920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400"/>
              <a:buFont typeface="Arial"/>
              <a:buNone/>
            </a:pPr>
            <a:r>
              <a:rPr b="1" lang="en-US">
                <a:solidFill>
                  <a:schemeClr val="lt1"/>
                </a:solidFill>
                <a:latin typeface="Arial"/>
                <a:ea typeface="Arial"/>
                <a:cs typeface="Arial"/>
                <a:sym typeface="Arial"/>
              </a:rPr>
              <a:t>The Communication Chain</a:t>
            </a:r>
            <a:endParaRPr/>
          </a:p>
        </p:txBody>
      </p:sp>
      <p:pic>
        <p:nvPicPr>
          <p:cNvPr id="289" name="Google Shape;289;p13"/>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pic>
        <p:nvPicPr>
          <p:cNvPr descr="https://lh7-rt.googleusercontent.com/slidesz/AGV_vUegvOH9PD8XLGtILk04EWTTLJwogCJ-S-1VGCBbP7XDhNZxeBwdTR5N1EUkH-o3Y2nzDEv7dBPNI8I_mXYmnIg6YBS_zZ42iErgIFDu7v2CYxQweYFP2crexsP8Kek6wTxWtZaLeA=s2048?key=21SGHnku0laAnovXPlQUcA" id="290" name="Google Shape;290;p13"/>
          <p:cNvPicPr preferRelativeResize="0"/>
          <p:nvPr/>
        </p:nvPicPr>
        <p:blipFill rotWithShape="1">
          <a:blip r:embed="rId4">
            <a:alphaModFix/>
          </a:blip>
          <a:srcRect b="0" l="0" r="0" t="0"/>
          <a:stretch/>
        </p:blipFill>
        <p:spPr>
          <a:xfrm>
            <a:off x="1404214" y="2496213"/>
            <a:ext cx="7439025" cy="36480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294" name="Shape 294"/>
        <p:cNvGrpSpPr/>
        <p:nvPr/>
      </p:nvGrpSpPr>
      <p:grpSpPr>
        <a:xfrm>
          <a:off x="0" y="0"/>
          <a:ext cx="0" cy="0"/>
          <a:chOff x="0" y="0"/>
          <a:chExt cx="0" cy="0"/>
        </a:xfrm>
      </p:grpSpPr>
      <p:sp>
        <p:nvSpPr>
          <p:cNvPr id="295" name="Google Shape;295;p14"/>
          <p:cNvSpPr txBox="1"/>
          <p:nvPr>
            <p:ph type="title"/>
          </p:nvPr>
        </p:nvSpPr>
        <p:spPr>
          <a:xfrm>
            <a:off x="0" y="365125"/>
            <a:ext cx="121920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400"/>
              <a:buFont typeface="Arial"/>
              <a:buNone/>
            </a:pPr>
            <a:r>
              <a:rPr b="1" lang="en-US">
                <a:solidFill>
                  <a:schemeClr val="lt1"/>
                </a:solidFill>
                <a:latin typeface="Arial"/>
                <a:ea typeface="Arial"/>
                <a:cs typeface="Arial"/>
                <a:sym typeface="Arial"/>
              </a:rPr>
              <a:t>The Communication Chain</a:t>
            </a:r>
            <a:endParaRPr/>
          </a:p>
        </p:txBody>
      </p:sp>
      <p:pic>
        <p:nvPicPr>
          <p:cNvPr id="296" name="Google Shape;296;p14"/>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pic>
        <p:nvPicPr>
          <p:cNvPr descr="https://lh7-rt.googleusercontent.com/slidesz/AGV_vUc81l1XjiruV2KgKOEtC-NdSj_s5PpCNtdvIfI0Rffy6wIzr1tadt8Stvr7k104ZW_y4SiYgQAXKeYt-Lp6xvVBogOKoDh6stXE-Bv4bCsY7qzfA8yWydd0WQHva-SfN91KFWR00Q=s2048?key=21SGHnku0laAnovXPlQUcA" id="297" name="Google Shape;297;p14"/>
          <p:cNvPicPr preferRelativeResize="0"/>
          <p:nvPr/>
        </p:nvPicPr>
        <p:blipFill rotWithShape="1">
          <a:blip r:embed="rId4">
            <a:alphaModFix/>
          </a:blip>
          <a:srcRect b="0" l="0" r="0" t="0"/>
          <a:stretch/>
        </p:blipFill>
        <p:spPr>
          <a:xfrm>
            <a:off x="1356529" y="2526838"/>
            <a:ext cx="7372350" cy="36099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301" name="Shape 301"/>
        <p:cNvGrpSpPr/>
        <p:nvPr/>
      </p:nvGrpSpPr>
      <p:grpSpPr>
        <a:xfrm>
          <a:off x="0" y="0"/>
          <a:ext cx="0" cy="0"/>
          <a:chOff x="0" y="0"/>
          <a:chExt cx="0" cy="0"/>
        </a:xfrm>
      </p:grpSpPr>
      <p:sp>
        <p:nvSpPr>
          <p:cNvPr id="302" name="Google Shape;302;p28"/>
          <p:cNvSpPr txBox="1"/>
          <p:nvPr>
            <p:ph type="title"/>
          </p:nvPr>
        </p:nvSpPr>
        <p:spPr>
          <a:xfrm>
            <a:off x="238760" y="298989"/>
            <a:ext cx="11714480" cy="64187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000"/>
              <a:buFont typeface="Arial"/>
              <a:buNone/>
            </a:pPr>
            <a:r>
              <a:rPr b="1" lang="en-US" sz="4000">
                <a:solidFill>
                  <a:schemeClr val="lt1"/>
                </a:solidFill>
                <a:latin typeface="Arial"/>
                <a:ea typeface="Arial"/>
                <a:cs typeface="Arial"/>
                <a:sym typeface="Arial"/>
              </a:rPr>
              <a:t>Alternate Year Card &amp; Physical Form</a:t>
            </a:r>
            <a:endParaRPr/>
          </a:p>
        </p:txBody>
      </p:sp>
      <p:pic>
        <p:nvPicPr>
          <p:cNvPr id="303" name="Google Shape;303;p28"/>
          <p:cNvPicPr preferRelativeResize="0"/>
          <p:nvPr/>
        </p:nvPicPr>
        <p:blipFill rotWithShape="1">
          <a:blip r:embed="rId3">
            <a:alphaModFix/>
          </a:blip>
          <a:srcRect b="0" l="0" r="0" t="0"/>
          <a:stretch/>
        </p:blipFill>
        <p:spPr>
          <a:xfrm>
            <a:off x="9565640" y="4470400"/>
            <a:ext cx="2387600" cy="2387600"/>
          </a:xfrm>
          <a:prstGeom prst="rect">
            <a:avLst/>
          </a:prstGeom>
          <a:noFill/>
          <a:ln>
            <a:noFill/>
          </a:ln>
        </p:spPr>
      </p:pic>
      <p:sp>
        <p:nvSpPr>
          <p:cNvPr id="304" name="Google Shape;304;p28"/>
          <p:cNvSpPr txBox="1"/>
          <p:nvPr/>
        </p:nvSpPr>
        <p:spPr>
          <a:xfrm>
            <a:off x="441960" y="1739652"/>
            <a:ext cx="9646800" cy="415590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lt1"/>
              </a:buClr>
              <a:buSzPts val="2400"/>
              <a:buFont typeface="Arial"/>
              <a:buChar char="•"/>
            </a:pPr>
            <a:r>
              <a:rPr lang="en-US" sz="2400">
                <a:solidFill>
                  <a:schemeClr val="lt1"/>
                </a:solidFill>
                <a:latin typeface="Calibri"/>
                <a:ea typeface="Calibri"/>
                <a:cs typeface="Calibri"/>
                <a:sym typeface="Calibri"/>
              </a:rPr>
              <a:t>Please click the link for the Alternate Year Card or the Physical Form based on what your child needs.</a:t>
            </a:r>
            <a:endParaRPr/>
          </a:p>
          <a:p>
            <a:pPr indent="-133350" lvl="0" marL="285750" marR="0" rtl="0" algn="l">
              <a:spcBef>
                <a:spcPts val="0"/>
              </a:spcBef>
              <a:spcAft>
                <a:spcPts val="0"/>
              </a:spcAft>
              <a:buClr>
                <a:schemeClr val="dk1"/>
              </a:buClr>
              <a:buSzPts val="2400"/>
              <a:buFont typeface="Arial"/>
              <a:buNone/>
            </a:pPr>
            <a:r>
              <a:rPr lang="en-US" sz="2400">
                <a:solidFill>
                  <a:schemeClr val="lt1"/>
                </a:solidFill>
                <a:latin typeface="Calibri"/>
                <a:ea typeface="Calibri"/>
                <a:cs typeface="Calibri"/>
                <a:sym typeface="Calibri"/>
              </a:rPr>
              <a:t>Upload on Bound: Page 4 Medical Eligibility Form</a:t>
            </a:r>
            <a:endParaRPr sz="2400">
              <a:solidFill>
                <a:schemeClr val="lt1"/>
              </a:solidFill>
              <a:latin typeface="Calibri"/>
              <a:ea typeface="Calibri"/>
              <a:cs typeface="Calibri"/>
              <a:sym typeface="Calibri"/>
            </a:endParaRPr>
          </a:p>
          <a:p>
            <a:pPr indent="-133350" lvl="0" marL="285750" marR="0" rtl="0" algn="l">
              <a:spcBef>
                <a:spcPts val="0"/>
              </a:spcBef>
              <a:spcAft>
                <a:spcPts val="0"/>
              </a:spcAft>
              <a:buClr>
                <a:schemeClr val="dk1"/>
              </a:buClr>
              <a:buSzPts val="2400"/>
              <a:buFont typeface="Arial"/>
              <a:buNone/>
            </a:pPr>
            <a:r>
              <a:t/>
            </a:r>
            <a:endParaRPr sz="2400">
              <a:solidFill>
                <a:schemeClr val="lt1"/>
              </a:solidFill>
              <a:latin typeface="Calibri"/>
              <a:ea typeface="Calibri"/>
              <a:cs typeface="Calibri"/>
              <a:sym typeface="Calibri"/>
            </a:endParaRPr>
          </a:p>
          <a:p>
            <a:pPr indent="0" lvl="0" marL="0" marR="0" rtl="0" algn="ctr">
              <a:spcBef>
                <a:spcPts val="0"/>
              </a:spcBef>
              <a:spcAft>
                <a:spcPts val="0"/>
              </a:spcAft>
              <a:buNone/>
            </a:pPr>
            <a:r>
              <a:rPr b="1" lang="en-US" sz="2400" u="sng">
                <a:solidFill>
                  <a:schemeClr val="lt1"/>
                </a:solidFill>
                <a:latin typeface="Calibri"/>
                <a:ea typeface="Calibri"/>
                <a:cs typeface="Calibri"/>
                <a:sym typeface="Calibri"/>
                <a:hlinkClick r:id="rId4">
                  <a:extLst>
                    <a:ext uri="{A12FA001-AC4F-418D-AE19-62706E023703}">
                      <ahyp:hlinkClr val="tx"/>
                    </a:ext>
                  </a:extLst>
                </a:hlinkClick>
              </a:rPr>
              <a:t>Athletic Alternate Year Card Link</a:t>
            </a:r>
            <a:endParaRPr b="1" sz="24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lt1"/>
              </a:solidFill>
              <a:latin typeface="Calibri"/>
              <a:ea typeface="Calibri"/>
              <a:cs typeface="Calibri"/>
              <a:sym typeface="Calibri"/>
            </a:endParaRPr>
          </a:p>
          <a:p>
            <a:pPr indent="0" lvl="0" marL="0" marR="0" rtl="0" algn="ctr">
              <a:spcBef>
                <a:spcPts val="0"/>
              </a:spcBef>
              <a:spcAft>
                <a:spcPts val="0"/>
              </a:spcAft>
              <a:buNone/>
            </a:pPr>
            <a:r>
              <a:rPr b="1" lang="en-US" sz="2400" u="sng">
                <a:solidFill>
                  <a:schemeClr val="lt1"/>
                </a:solidFill>
                <a:latin typeface="Calibri"/>
                <a:ea typeface="Calibri"/>
                <a:cs typeface="Calibri"/>
                <a:sym typeface="Calibri"/>
                <a:hlinkClick r:id="rId5">
                  <a:extLst>
                    <a:ext uri="{A12FA001-AC4F-418D-AE19-62706E023703}">
                      <ahyp:hlinkClr val="tx"/>
                    </a:ext>
                  </a:extLst>
                </a:hlinkClick>
              </a:rPr>
              <a:t>WIAA Physical Form</a:t>
            </a:r>
            <a:endParaRPr b="1" sz="2400">
              <a:solidFill>
                <a:schemeClr val="lt1"/>
              </a:solidFill>
              <a:latin typeface="Calibri"/>
              <a:ea typeface="Calibri"/>
              <a:cs typeface="Calibri"/>
              <a:sym typeface="Calibri"/>
            </a:endParaRPr>
          </a:p>
          <a:p>
            <a:pPr indent="0" lvl="0" marL="0" marR="0" rtl="0" algn="l">
              <a:spcBef>
                <a:spcPts val="0"/>
              </a:spcBef>
              <a:spcAft>
                <a:spcPts val="0"/>
              </a:spcAft>
              <a:buNone/>
            </a:pPr>
            <a:r>
              <a:t/>
            </a:r>
            <a:endParaRPr b="1" sz="24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400"/>
              <a:buFont typeface="Arial"/>
              <a:buChar char="•"/>
            </a:pPr>
            <a:r>
              <a:rPr b="1" lang="en-US" sz="2400">
                <a:solidFill>
                  <a:schemeClr val="lt1"/>
                </a:solidFill>
                <a:latin typeface="Calibri"/>
                <a:ea typeface="Calibri"/>
                <a:cs typeface="Calibri"/>
                <a:sym typeface="Calibri"/>
              </a:rPr>
              <a:t>All Paper Physical Forms must be brought and turned into Jason Lehman or Sandra Hause in main office, or your coach so that they can give to me.</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308" name="Shape 308"/>
        <p:cNvGrpSpPr/>
        <p:nvPr/>
      </p:nvGrpSpPr>
      <p:grpSpPr>
        <a:xfrm>
          <a:off x="0" y="0"/>
          <a:ext cx="0" cy="0"/>
          <a:chOff x="0" y="0"/>
          <a:chExt cx="0" cy="0"/>
        </a:xfrm>
      </p:grpSpPr>
      <p:sp>
        <p:nvSpPr>
          <p:cNvPr id="309" name="Google Shape;309;p30"/>
          <p:cNvSpPr txBox="1"/>
          <p:nvPr>
            <p:ph type="title"/>
          </p:nvPr>
        </p:nvSpPr>
        <p:spPr>
          <a:xfrm>
            <a:off x="238760" y="298989"/>
            <a:ext cx="11714480" cy="64187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000"/>
              <a:buFont typeface="Arial"/>
              <a:buNone/>
            </a:pPr>
            <a:r>
              <a:rPr b="1" lang="en-US" sz="4000">
                <a:solidFill>
                  <a:schemeClr val="lt1"/>
                </a:solidFill>
                <a:latin typeface="Arial"/>
                <a:ea typeface="Arial"/>
                <a:cs typeface="Arial"/>
                <a:sym typeface="Arial"/>
              </a:rPr>
              <a:t>Concussion Information Links</a:t>
            </a:r>
            <a:endParaRPr/>
          </a:p>
        </p:txBody>
      </p:sp>
      <p:pic>
        <p:nvPicPr>
          <p:cNvPr id="310" name="Google Shape;310;p30"/>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sp>
        <p:nvSpPr>
          <p:cNvPr id="311" name="Google Shape;311;p30"/>
          <p:cNvSpPr txBox="1"/>
          <p:nvPr/>
        </p:nvSpPr>
        <p:spPr>
          <a:xfrm>
            <a:off x="747495" y="1145800"/>
            <a:ext cx="9265800" cy="5710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chemeClr val="lt1"/>
                </a:solidFill>
                <a:latin typeface="Calibri"/>
                <a:ea typeface="Calibri"/>
                <a:cs typeface="Calibri"/>
                <a:sym typeface="Calibri"/>
              </a:rPr>
              <a:t>Concussion Information from the WIAA</a:t>
            </a:r>
            <a:endParaRPr sz="3200">
              <a:solidFill>
                <a:schemeClr val="lt1"/>
              </a:solidFill>
              <a:latin typeface="Calibri"/>
              <a:ea typeface="Calibri"/>
              <a:cs typeface="Calibri"/>
              <a:sym typeface="Calibri"/>
            </a:endParaRPr>
          </a:p>
          <a:p>
            <a:pPr indent="0" lvl="0" marL="0" marR="0" rtl="0" algn="l">
              <a:spcBef>
                <a:spcPts val="0"/>
              </a:spcBef>
              <a:spcAft>
                <a:spcPts val="0"/>
              </a:spcAft>
              <a:buNone/>
            </a:pPr>
            <a:r>
              <a:t/>
            </a:r>
            <a:endParaRPr sz="2000">
              <a:solidFill>
                <a:schemeClr val="lt1"/>
              </a:solidFill>
              <a:latin typeface="Calibri"/>
              <a:ea typeface="Calibri"/>
              <a:cs typeface="Calibri"/>
              <a:sym typeface="Calibri"/>
            </a:endParaRPr>
          </a:p>
          <a:p>
            <a:pPr indent="0" lvl="0" marL="0" marR="0" rtl="0" algn="l">
              <a:spcBef>
                <a:spcPts val="0"/>
              </a:spcBef>
              <a:spcAft>
                <a:spcPts val="0"/>
              </a:spcAft>
              <a:buNone/>
            </a:pPr>
            <a:r>
              <a:rPr lang="en-US" sz="3200" u="sng">
                <a:solidFill>
                  <a:schemeClr val="hlink"/>
                </a:solidFill>
                <a:latin typeface="Calibri"/>
                <a:ea typeface="Calibri"/>
                <a:cs typeface="Calibri"/>
                <a:sym typeface="Calibri"/>
                <a:hlinkClick r:id="rId4"/>
              </a:rPr>
              <a:t>https://www.wiaawi.org/athletic-resources/health-safety/concussion</a:t>
            </a:r>
            <a:endParaRPr sz="3200">
              <a:solidFill>
                <a:schemeClr val="lt1"/>
              </a:solidFill>
              <a:latin typeface="Calibri"/>
              <a:ea typeface="Calibri"/>
              <a:cs typeface="Calibri"/>
              <a:sym typeface="Calibri"/>
            </a:endParaRPr>
          </a:p>
          <a:p>
            <a:pPr indent="0" lvl="0" marL="0" marR="0" rtl="0" algn="l">
              <a:spcBef>
                <a:spcPts val="0"/>
              </a:spcBef>
              <a:spcAft>
                <a:spcPts val="0"/>
              </a:spcAft>
              <a:buNone/>
            </a:pPr>
            <a:r>
              <a:t/>
            </a:r>
            <a:endParaRPr sz="2000">
              <a:solidFill>
                <a:schemeClr val="lt1"/>
              </a:solidFill>
              <a:latin typeface="Calibri"/>
              <a:ea typeface="Calibri"/>
              <a:cs typeface="Calibri"/>
              <a:sym typeface="Calibri"/>
            </a:endParaRPr>
          </a:p>
          <a:p>
            <a:pPr indent="-400050" lvl="0" marL="457200" marR="0" rtl="0" algn="l">
              <a:spcBef>
                <a:spcPts val="0"/>
              </a:spcBef>
              <a:spcAft>
                <a:spcPts val="0"/>
              </a:spcAft>
              <a:buClr>
                <a:schemeClr val="lt1"/>
              </a:buClr>
              <a:buSzPts val="2700"/>
              <a:buFont typeface="Calibri"/>
              <a:buChar char="●"/>
            </a:pPr>
            <a:r>
              <a:rPr lang="en-US" sz="2700">
                <a:solidFill>
                  <a:schemeClr val="lt1"/>
                </a:solidFill>
                <a:latin typeface="Calibri"/>
                <a:ea typeface="Calibri"/>
                <a:cs typeface="Calibri"/>
                <a:sym typeface="Calibri"/>
              </a:rPr>
              <a:t>Info for athletes, parents, officials</a:t>
            </a:r>
            <a:endParaRPr sz="2700">
              <a:solidFill>
                <a:schemeClr val="lt1"/>
              </a:solidFill>
              <a:latin typeface="Calibri"/>
              <a:ea typeface="Calibri"/>
              <a:cs typeface="Calibri"/>
              <a:sym typeface="Calibri"/>
            </a:endParaRPr>
          </a:p>
          <a:p>
            <a:pPr indent="-400050" lvl="0" marL="457200" marR="0" rtl="0" algn="l">
              <a:spcBef>
                <a:spcPts val="0"/>
              </a:spcBef>
              <a:spcAft>
                <a:spcPts val="0"/>
              </a:spcAft>
              <a:buClr>
                <a:schemeClr val="lt1"/>
              </a:buClr>
              <a:buSzPts val="2700"/>
              <a:buFont typeface="Calibri"/>
              <a:buChar char="●"/>
            </a:pPr>
            <a:r>
              <a:rPr lang="en-US" sz="2700">
                <a:solidFill>
                  <a:schemeClr val="lt1"/>
                </a:solidFill>
                <a:latin typeface="Calibri"/>
                <a:ea typeface="Calibri"/>
                <a:cs typeface="Calibri"/>
                <a:sym typeface="Calibri"/>
              </a:rPr>
              <a:t>Policy</a:t>
            </a:r>
            <a:endParaRPr sz="2700">
              <a:solidFill>
                <a:schemeClr val="lt1"/>
              </a:solidFill>
              <a:latin typeface="Calibri"/>
              <a:ea typeface="Calibri"/>
              <a:cs typeface="Calibri"/>
              <a:sym typeface="Calibri"/>
            </a:endParaRPr>
          </a:p>
          <a:p>
            <a:pPr indent="-400050" lvl="0" marL="457200" marR="0" rtl="0" algn="l">
              <a:spcBef>
                <a:spcPts val="0"/>
              </a:spcBef>
              <a:spcAft>
                <a:spcPts val="0"/>
              </a:spcAft>
              <a:buClr>
                <a:schemeClr val="lt1"/>
              </a:buClr>
              <a:buSzPts val="2700"/>
              <a:buFont typeface="Calibri"/>
              <a:buChar char="●"/>
            </a:pPr>
            <a:r>
              <a:rPr lang="en-US" sz="2700">
                <a:solidFill>
                  <a:schemeClr val="lt1"/>
                </a:solidFill>
                <a:latin typeface="Calibri"/>
                <a:ea typeface="Calibri"/>
                <a:cs typeface="Calibri"/>
                <a:sym typeface="Calibri"/>
              </a:rPr>
              <a:t>Return to Play</a:t>
            </a:r>
            <a:endParaRPr sz="2700">
              <a:solidFill>
                <a:schemeClr val="lt1"/>
              </a:solidFill>
              <a:latin typeface="Calibri"/>
              <a:ea typeface="Calibri"/>
              <a:cs typeface="Calibri"/>
              <a:sym typeface="Calibri"/>
            </a:endParaRPr>
          </a:p>
          <a:p>
            <a:pPr indent="-400050" lvl="0" marL="457200" marR="0" rtl="0" algn="l">
              <a:spcBef>
                <a:spcPts val="0"/>
              </a:spcBef>
              <a:spcAft>
                <a:spcPts val="0"/>
              </a:spcAft>
              <a:buClr>
                <a:schemeClr val="lt1"/>
              </a:buClr>
              <a:buSzPts val="2700"/>
              <a:buFont typeface="Calibri"/>
              <a:buChar char="●"/>
            </a:pPr>
            <a:r>
              <a:rPr lang="en-US" sz="2700">
                <a:solidFill>
                  <a:schemeClr val="lt1"/>
                </a:solidFill>
                <a:latin typeface="Calibri"/>
                <a:ea typeface="Calibri"/>
                <a:cs typeface="Calibri"/>
                <a:sym typeface="Calibri"/>
              </a:rPr>
              <a:t>Courses </a:t>
            </a:r>
            <a:endParaRPr sz="2700">
              <a:solidFill>
                <a:schemeClr val="lt1"/>
              </a:solidFill>
              <a:latin typeface="Calibri"/>
              <a:ea typeface="Calibri"/>
              <a:cs typeface="Calibri"/>
              <a:sym typeface="Calibri"/>
            </a:endParaRPr>
          </a:p>
          <a:p>
            <a:pPr indent="-400050" lvl="0" marL="457200" marR="0" rtl="0" algn="l">
              <a:spcBef>
                <a:spcPts val="0"/>
              </a:spcBef>
              <a:spcAft>
                <a:spcPts val="0"/>
              </a:spcAft>
              <a:buClr>
                <a:schemeClr val="lt1"/>
              </a:buClr>
              <a:buSzPts val="2700"/>
              <a:buFont typeface="Calibri"/>
              <a:buChar char="●"/>
            </a:pPr>
            <a:r>
              <a:rPr lang="en-US" sz="2700">
                <a:solidFill>
                  <a:schemeClr val="lt1"/>
                </a:solidFill>
                <a:latin typeface="Calibri"/>
                <a:ea typeface="Calibri"/>
                <a:cs typeface="Calibri"/>
                <a:sym typeface="Calibri"/>
              </a:rPr>
              <a:t>Law</a:t>
            </a:r>
            <a:endParaRPr sz="2700">
              <a:solidFill>
                <a:schemeClr val="lt1"/>
              </a:solidFill>
              <a:latin typeface="Calibri"/>
              <a:ea typeface="Calibri"/>
              <a:cs typeface="Calibri"/>
              <a:sym typeface="Calibri"/>
            </a:endParaRPr>
          </a:p>
          <a:p>
            <a:pPr indent="-400050" lvl="0" marL="457200" marR="0" rtl="0" algn="l">
              <a:spcBef>
                <a:spcPts val="0"/>
              </a:spcBef>
              <a:spcAft>
                <a:spcPts val="0"/>
              </a:spcAft>
              <a:buClr>
                <a:schemeClr val="lt1"/>
              </a:buClr>
              <a:buSzPts val="2700"/>
              <a:buFont typeface="Calibri"/>
              <a:buChar char="●"/>
            </a:pPr>
            <a:r>
              <a:rPr lang="en-US" sz="2700">
                <a:solidFill>
                  <a:schemeClr val="lt1"/>
                </a:solidFill>
                <a:latin typeface="Calibri"/>
                <a:ea typeface="Calibri"/>
                <a:cs typeface="Calibri"/>
                <a:sym typeface="Calibri"/>
              </a:rPr>
              <a:t>Management Resources</a:t>
            </a:r>
            <a:endParaRPr sz="2700">
              <a:solidFill>
                <a:schemeClr val="lt1"/>
              </a:solidFill>
              <a:latin typeface="Calibri"/>
              <a:ea typeface="Calibri"/>
              <a:cs typeface="Calibri"/>
              <a:sym typeface="Calibri"/>
            </a:endParaRPr>
          </a:p>
          <a:p>
            <a:pPr indent="-400050" lvl="0" marL="457200" marR="0" rtl="0" algn="l">
              <a:spcBef>
                <a:spcPts val="0"/>
              </a:spcBef>
              <a:spcAft>
                <a:spcPts val="0"/>
              </a:spcAft>
              <a:buClr>
                <a:schemeClr val="lt1"/>
              </a:buClr>
              <a:buSzPts val="2700"/>
              <a:buFont typeface="Calibri"/>
              <a:buChar char="●"/>
            </a:pPr>
            <a:r>
              <a:rPr lang="en-US" sz="2700">
                <a:solidFill>
                  <a:schemeClr val="lt1"/>
                </a:solidFill>
                <a:latin typeface="Calibri"/>
                <a:ea typeface="Calibri"/>
                <a:cs typeface="Calibri"/>
                <a:sym typeface="Calibri"/>
              </a:rPr>
              <a:t>Insurance</a:t>
            </a:r>
            <a:endParaRPr sz="2700">
              <a:solidFill>
                <a:schemeClr val="lt1"/>
              </a:solidFill>
              <a:latin typeface="Calibri"/>
              <a:ea typeface="Calibri"/>
              <a:cs typeface="Calibri"/>
              <a:sym typeface="Calibri"/>
            </a:endParaRPr>
          </a:p>
          <a:p>
            <a:pPr indent="-400050" lvl="0" marL="457200" marR="0" rtl="0" algn="l">
              <a:spcBef>
                <a:spcPts val="0"/>
              </a:spcBef>
              <a:spcAft>
                <a:spcPts val="0"/>
              </a:spcAft>
              <a:buClr>
                <a:schemeClr val="lt1"/>
              </a:buClr>
              <a:buSzPts val="2700"/>
              <a:buFont typeface="Calibri"/>
              <a:buChar char="●"/>
            </a:pPr>
            <a:r>
              <a:rPr lang="en-US" sz="2700">
                <a:solidFill>
                  <a:schemeClr val="lt1"/>
                </a:solidFill>
                <a:latin typeface="Calibri"/>
                <a:ea typeface="Calibri"/>
                <a:cs typeface="Calibri"/>
                <a:sym typeface="Calibri"/>
              </a:rPr>
              <a:t>Sudden Cardiac Arrest</a:t>
            </a:r>
            <a:endParaRPr sz="2700">
              <a:solidFill>
                <a:schemeClr val="lt1"/>
              </a:solidFill>
              <a:latin typeface="Calibri"/>
              <a:ea typeface="Calibri"/>
              <a:cs typeface="Calibri"/>
              <a:sym typeface="Calibri"/>
            </a:endParaRPr>
          </a:p>
          <a:p>
            <a:pPr indent="0" lvl="0" marL="0" marR="0" rtl="0" algn="l">
              <a:spcBef>
                <a:spcPts val="0"/>
              </a:spcBef>
              <a:spcAft>
                <a:spcPts val="0"/>
              </a:spcAft>
              <a:buNone/>
            </a:pPr>
            <a:r>
              <a:t/>
            </a:r>
            <a:endParaRPr sz="13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315" name="Shape 315"/>
        <p:cNvGrpSpPr/>
        <p:nvPr/>
      </p:nvGrpSpPr>
      <p:grpSpPr>
        <a:xfrm>
          <a:off x="0" y="0"/>
          <a:ext cx="0" cy="0"/>
          <a:chOff x="0" y="0"/>
          <a:chExt cx="0" cy="0"/>
        </a:xfrm>
      </p:grpSpPr>
      <p:sp>
        <p:nvSpPr>
          <p:cNvPr id="316" name="Google Shape;316;p31"/>
          <p:cNvSpPr txBox="1"/>
          <p:nvPr>
            <p:ph type="title"/>
          </p:nvPr>
        </p:nvSpPr>
        <p:spPr>
          <a:xfrm>
            <a:off x="238760" y="298989"/>
            <a:ext cx="11714480" cy="64187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lt1"/>
              </a:buClr>
              <a:buSzPct val="100000"/>
              <a:buFont typeface="Arial"/>
              <a:buNone/>
            </a:pPr>
            <a:r>
              <a:rPr b="1" lang="en-US" sz="4000">
                <a:solidFill>
                  <a:schemeClr val="lt1"/>
                </a:solidFill>
                <a:latin typeface="Arial"/>
                <a:ea typeface="Arial"/>
                <a:cs typeface="Arial"/>
                <a:sym typeface="Arial"/>
              </a:rPr>
              <a:t>Paperwork to Turn In during Bound Registration:</a:t>
            </a:r>
            <a:endParaRPr/>
          </a:p>
        </p:txBody>
      </p:sp>
      <p:pic>
        <p:nvPicPr>
          <p:cNvPr id="317" name="Google Shape;317;p31"/>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sp>
        <p:nvSpPr>
          <p:cNvPr id="318" name="Google Shape;318;p31"/>
          <p:cNvSpPr txBox="1"/>
          <p:nvPr/>
        </p:nvSpPr>
        <p:spPr>
          <a:xfrm>
            <a:off x="990600" y="1549400"/>
            <a:ext cx="8813700" cy="3786600"/>
          </a:xfrm>
          <a:prstGeom prst="rect">
            <a:avLst/>
          </a:prstGeom>
          <a:noFill/>
          <a:ln>
            <a:noFill/>
          </a:ln>
        </p:spPr>
        <p:txBody>
          <a:bodyPr anchorCtr="0" anchor="t" bIns="45700" lIns="91425" spcFirstLastPara="1" rIns="91425" wrap="square" tIns="45700">
            <a:spAutoFit/>
          </a:bodyPr>
          <a:lstStyle/>
          <a:p>
            <a:pPr indent="-317500" lvl="0" marL="457200" marR="0" rtl="0" algn="l">
              <a:spcBef>
                <a:spcPts val="0"/>
              </a:spcBef>
              <a:spcAft>
                <a:spcPts val="0"/>
              </a:spcAft>
              <a:buClr>
                <a:schemeClr val="lt1"/>
              </a:buClr>
              <a:buSzPts val="1400"/>
              <a:buFont typeface="Calibri"/>
              <a:buChar char="●"/>
            </a:pPr>
            <a:r>
              <a:rPr lang="en-US" sz="2400">
                <a:solidFill>
                  <a:schemeClr val="lt1"/>
                </a:solidFill>
                <a:latin typeface="Calibri"/>
                <a:ea typeface="Calibri"/>
                <a:cs typeface="Calibri"/>
                <a:sym typeface="Calibri"/>
              </a:rPr>
              <a:t>Transportation Form,</a:t>
            </a:r>
            <a:endParaRPr sz="2400">
              <a:solidFill>
                <a:schemeClr val="lt1"/>
              </a:solidFill>
              <a:latin typeface="Calibri"/>
              <a:ea typeface="Calibri"/>
              <a:cs typeface="Calibri"/>
              <a:sym typeface="Calibri"/>
            </a:endParaRPr>
          </a:p>
          <a:p>
            <a:pPr indent="-317500" lvl="0" marL="457200" marR="0" rtl="0" algn="l">
              <a:spcBef>
                <a:spcPts val="0"/>
              </a:spcBef>
              <a:spcAft>
                <a:spcPts val="0"/>
              </a:spcAft>
              <a:buClr>
                <a:schemeClr val="lt1"/>
              </a:buClr>
              <a:buSzPts val="1400"/>
              <a:buFont typeface="Calibri"/>
              <a:buChar char="●"/>
            </a:pPr>
            <a:r>
              <a:rPr lang="en-US" sz="2400">
                <a:solidFill>
                  <a:schemeClr val="lt1"/>
                </a:solidFill>
                <a:latin typeface="Calibri"/>
                <a:ea typeface="Calibri"/>
                <a:cs typeface="Calibri"/>
                <a:sym typeface="Calibri"/>
              </a:rPr>
              <a:t>WIAA Athletic Eligibility Agreement</a:t>
            </a:r>
            <a:endParaRPr sz="2400">
              <a:solidFill>
                <a:schemeClr val="lt1"/>
              </a:solidFill>
              <a:latin typeface="Calibri"/>
              <a:ea typeface="Calibri"/>
              <a:cs typeface="Calibri"/>
              <a:sym typeface="Calibri"/>
            </a:endParaRPr>
          </a:p>
          <a:p>
            <a:pPr indent="-317500" lvl="0" marL="457200" marR="0" rtl="0" algn="l">
              <a:spcBef>
                <a:spcPts val="0"/>
              </a:spcBef>
              <a:spcAft>
                <a:spcPts val="0"/>
              </a:spcAft>
              <a:buClr>
                <a:schemeClr val="lt1"/>
              </a:buClr>
              <a:buSzPts val="1400"/>
              <a:buFont typeface="Calibri"/>
              <a:buChar char="●"/>
            </a:pPr>
            <a:r>
              <a:rPr lang="en-US" sz="2400">
                <a:solidFill>
                  <a:schemeClr val="lt1"/>
                </a:solidFill>
                <a:latin typeface="Calibri"/>
                <a:ea typeface="Calibri"/>
                <a:cs typeface="Calibri"/>
                <a:sym typeface="Calibri"/>
              </a:rPr>
              <a:t>Bruce Co-Curricular Code agreement, </a:t>
            </a:r>
            <a:endParaRPr sz="2400">
              <a:solidFill>
                <a:schemeClr val="lt1"/>
              </a:solidFill>
              <a:latin typeface="Calibri"/>
              <a:ea typeface="Calibri"/>
              <a:cs typeface="Calibri"/>
              <a:sym typeface="Calibri"/>
            </a:endParaRPr>
          </a:p>
          <a:p>
            <a:pPr indent="-317500" lvl="0" marL="457200" marR="0" rtl="0" algn="l">
              <a:spcBef>
                <a:spcPts val="0"/>
              </a:spcBef>
              <a:spcAft>
                <a:spcPts val="0"/>
              </a:spcAft>
              <a:buClr>
                <a:schemeClr val="lt1"/>
              </a:buClr>
              <a:buSzPts val="1400"/>
              <a:buFont typeface="Calibri"/>
              <a:buChar char="●"/>
            </a:pPr>
            <a:r>
              <a:rPr lang="en-US" sz="2400">
                <a:solidFill>
                  <a:schemeClr val="lt1"/>
                </a:solidFill>
                <a:latin typeface="Calibri"/>
                <a:ea typeface="Calibri"/>
                <a:cs typeface="Calibri"/>
                <a:sym typeface="Calibri"/>
              </a:rPr>
              <a:t>Concussion Awareness/Cardiac Arrest Agreement,</a:t>
            </a:r>
            <a:endParaRPr sz="1500">
              <a:solidFill>
                <a:schemeClr val="lt1"/>
              </a:solidFill>
              <a:latin typeface="Calibri"/>
              <a:ea typeface="Calibri"/>
              <a:cs typeface="Calibri"/>
              <a:sym typeface="Calibri"/>
            </a:endParaRPr>
          </a:p>
          <a:p>
            <a:pPr indent="-317500" lvl="0" marL="457200" marR="0" rtl="0" algn="l">
              <a:spcBef>
                <a:spcPts val="0"/>
              </a:spcBef>
              <a:spcAft>
                <a:spcPts val="0"/>
              </a:spcAft>
              <a:buClr>
                <a:schemeClr val="lt1"/>
              </a:buClr>
              <a:buSzPts val="1400"/>
              <a:buFont typeface="Calibri"/>
              <a:buChar char="●"/>
            </a:pPr>
            <a:r>
              <a:rPr lang="en-US" sz="2400">
                <a:solidFill>
                  <a:schemeClr val="lt1"/>
                </a:solidFill>
                <a:latin typeface="Calibri"/>
                <a:ea typeface="Calibri"/>
                <a:cs typeface="Calibri"/>
                <a:sym typeface="Calibri"/>
              </a:rPr>
              <a:t> Emergency Release Authorization Form,</a:t>
            </a:r>
            <a:endParaRPr sz="2400">
              <a:solidFill>
                <a:schemeClr val="lt1"/>
              </a:solidFill>
              <a:latin typeface="Calibri"/>
              <a:ea typeface="Calibri"/>
              <a:cs typeface="Calibri"/>
              <a:sym typeface="Calibri"/>
            </a:endParaRPr>
          </a:p>
          <a:p>
            <a:pPr indent="-317500" lvl="0" marL="457200" marR="0" rtl="0" algn="l">
              <a:spcBef>
                <a:spcPts val="0"/>
              </a:spcBef>
              <a:spcAft>
                <a:spcPts val="0"/>
              </a:spcAft>
              <a:buClr>
                <a:schemeClr val="lt1"/>
              </a:buClr>
              <a:buSzPts val="1400"/>
              <a:buFont typeface="Calibri"/>
              <a:buChar char="●"/>
            </a:pPr>
            <a:r>
              <a:rPr lang="en-US" sz="2400">
                <a:solidFill>
                  <a:schemeClr val="lt1"/>
                </a:solidFill>
                <a:latin typeface="Calibri"/>
                <a:ea typeface="Calibri"/>
                <a:cs typeface="Calibri"/>
                <a:sym typeface="Calibri"/>
              </a:rPr>
              <a:t> Pre-Athletic Physical Form Page 4,</a:t>
            </a:r>
            <a:endParaRPr sz="2400">
              <a:solidFill>
                <a:schemeClr val="lt1"/>
              </a:solidFill>
              <a:latin typeface="Calibri"/>
              <a:ea typeface="Calibri"/>
              <a:cs typeface="Calibri"/>
              <a:sym typeface="Calibri"/>
            </a:endParaRPr>
          </a:p>
          <a:p>
            <a:pPr indent="-317500" lvl="0" marL="457200" marR="0" rtl="0" algn="l">
              <a:spcBef>
                <a:spcPts val="0"/>
              </a:spcBef>
              <a:spcAft>
                <a:spcPts val="0"/>
              </a:spcAft>
              <a:buClr>
                <a:schemeClr val="lt1"/>
              </a:buClr>
              <a:buSzPts val="1400"/>
              <a:buFont typeface="Calibri"/>
              <a:buChar char="●"/>
            </a:pPr>
            <a:r>
              <a:rPr lang="en-US" sz="2400">
                <a:solidFill>
                  <a:schemeClr val="lt1"/>
                </a:solidFill>
                <a:latin typeface="Calibri"/>
                <a:ea typeface="Calibri"/>
                <a:cs typeface="Calibri"/>
                <a:sym typeface="Calibri"/>
              </a:rPr>
              <a:t> Alternate Year Card</a:t>
            </a:r>
            <a:r>
              <a:rPr lang="en-US" sz="3200">
                <a:solidFill>
                  <a:schemeClr val="lt1"/>
                </a:solidFill>
                <a:latin typeface="Calibri"/>
                <a:ea typeface="Calibri"/>
                <a:cs typeface="Calibri"/>
                <a:sym typeface="Calibri"/>
              </a:rPr>
              <a:t> </a:t>
            </a:r>
            <a:endParaRPr/>
          </a:p>
          <a:p>
            <a:pPr indent="0" lvl="0" marL="0" marR="0" rtl="0" algn="l">
              <a:spcBef>
                <a:spcPts val="0"/>
              </a:spcBef>
              <a:spcAft>
                <a:spcPts val="0"/>
              </a:spcAft>
              <a:buNone/>
            </a:pPr>
            <a:r>
              <a:t/>
            </a:r>
            <a:endParaRPr sz="3200">
              <a:solidFill>
                <a:schemeClr val="lt1"/>
              </a:solidFill>
              <a:latin typeface="Calibri"/>
              <a:ea typeface="Calibri"/>
              <a:cs typeface="Calibri"/>
              <a:sym typeface="Calibri"/>
            </a:endParaRPr>
          </a:p>
          <a:p>
            <a:pPr indent="0" lvl="0" marL="0" marR="0" rtl="0" algn="l">
              <a:spcBef>
                <a:spcPts val="0"/>
              </a:spcBef>
              <a:spcAft>
                <a:spcPts val="0"/>
              </a:spcAft>
              <a:buNone/>
            </a:pPr>
            <a:r>
              <a:t/>
            </a:r>
            <a:endParaRPr sz="32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105" name="Shape 105"/>
        <p:cNvGrpSpPr/>
        <p:nvPr/>
      </p:nvGrpSpPr>
      <p:grpSpPr>
        <a:xfrm>
          <a:off x="0" y="0"/>
          <a:ext cx="0" cy="0"/>
          <a:chOff x="0" y="0"/>
          <a:chExt cx="0" cy="0"/>
        </a:xfrm>
      </p:grpSpPr>
      <p:sp>
        <p:nvSpPr>
          <p:cNvPr id="106" name="Google Shape;106;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400"/>
              <a:buFont typeface="Arial Black"/>
              <a:buNone/>
            </a:pPr>
            <a:r>
              <a:rPr b="1" lang="en-US">
                <a:solidFill>
                  <a:schemeClr val="lt1"/>
                </a:solidFill>
                <a:latin typeface="Arial Black"/>
                <a:ea typeface="Arial Black"/>
                <a:cs typeface="Arial Black"/>
                <a:sym typeface="Arial Black"/>
              </a:rPr>
              <a:t>Who’s Who in BHS Athletics…</a:t>
            </a:r>
            <a:br>
              <a:rPr b="1" lang="en-US">
                <a:solidFill>
                  <a:schemeClr val="lt1"/>
                </a:solidFill>
                <a:latin typeface="Arial Black"/>
                <a:ea typeface="Arial Black"/>
                <a:cs typeface="Arial Black"/>
                <a:sym typeface="Arial Black"/>
              </a:rPr>
            </a:br>
            <a:r>
              <a:rPr b="1" lang="en-US">
                <a:solidFill>
                  <a:schemeClr val="lt1"/>
                </a:solidFill>
                <a:latin typeface="Arial Black"/>
                <a:ea typeface="Arial Black"/>
                <a:cs typeface="Arial Black"/>
                <a:sym typeface="Arial Black"/>
              </a:rPr>
              <a:t>Head Coaches</a:t>
            </a:r>
            <a:endParaRPr/>
          </a:p>
        </p:txBody>
      </p:sp>
      <p:sp>
        <p:nvSpPr>
          <p:cNvPr id="107" name="Google Shape;107;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b="1" lang="en-US" sz="2400">
                <a:solidFill>
                  <a:schemeClr val="lt1"/>
                </a:solidFill>
              </a:rPr>
              <a:t>              </a:t>
            </a:r>
            <a:r>
              <a:rPr b="1" lang="en-US" sz="2400" u="sng">
                <a:solidFill>
                  <a:schemeClr val="lt1"/>
                </a:solidFill>
              </a:rPr>
              <a:t>Fall Coaches</a:t>
            </a:r>
            <a:r>
              <a:rPr b="1" lang="en-US" sz="2400">
                <a:solidFill>
                  <a:schemeClr val="lt1"/>
                </a:solidFill>
              </a:rPr>
              <a:t>					        </a:t>
            </a:r>
            <a:r>
              <a:rPr b="1" lang="en-US" sz="2400" u="sng">
                <a:solidFill>
                  <a:schemeClr val="lt1"/>
                </a:solidFill>
              </a:rPr>
              <a:t>Winter Coaches</a:t>
            </a:r>
            <a:endParaRPr/>
          </a:p>
          <a:p>
            <a:pPr indent="0" lvl="0" marL="0" rtl="0" algn="l">
              <a:lnSpc>
                <a:spcPct val="90000"/>
              </a:lnSpc>
              <a:spcBef>
                <a:spcPts val="1000"/>
              </a:spcBef>
              <a:spcAft>
                <a:spcPts val="0"/>
              </a:spcAft>
              <a:buClr>
                <a:schemeClr val="lt1"/>
              </a:buClr>
              <a:buSzPts val="2000"/>
              <a:buNone/>
            </a:pPr>
            <a:r>
              <a:rPr b="1" lang="en-US" sz="2000">
                <a:solidFill>
                  <a:schemeClr val="lt1"/>
                </a:solidFill>
              </a:rPr>
              <a:t>Cross Country – Jodi Heiny                                        Boys Basketball – Jason Lehman, Ast. ?</a:t>
            </a:r>
            <a:endParaRPr/>
          </a:p>
          <a:p>
            <a:pPr indent="0" lvl="0" marL="0" rtl="0" algn="l">
              <a:lnSpc>
                <a:spcPct val="90000"/>
              </a:lnSpc>
              <a:spcBef>
                <a:spcPts val="1000"/>
              </a:spcBef>
              <a:spcAft>
                <a:spcPts val="0"/>
              </a:spcAft>
              <a:buClr>
                <a:schemeClr val="lt1"/>
              </a:buClr>
              <a:buSzPts val="2000"/>
              <a:buNone/>
            </a:pPr>
            <a:r>
              <a:rPr b="1" lang="en-US" sz="2000">
                <a:solidFill>
                  <a:schemeClr val="lt1"/>
                </a:solidFill>
              </a:rPr>
              <a:t>Football – Adam Malinowski, Todd Roehl,            Girls Basketball – Karleigh Olson &amp; Conner Kopras</a:t>
            </a:r>
            <a:endParaRPr b="1" sz="2000">
              <a:solidFill>
                <a:schemeClr val="lt1"/>
              </a:solidFill>
            </a:endParaRPr>
          </a:p>
          <a:p>
            <a:pPr indent="0" lvl="0" marL="0" rtl="0" algn="l">
              <a:lnSpc>
                <a:spcPct val="90000"/>
              </a:lnSpc>
              <a:spcBef>
                <a:spcPts val="1000"/>
              </a:spcBef>
              <a:spcAft>
                <a:spcPts val="0"/>
              </a:spcAft>
              <a:buClr>
                <a:schemeClr val="lt1"/>
              </a:buClr>
              <a:buSzPts val="2000"/>
              <a:buNone/>
            </a:pPr>
            <a:r>
              <a:rPr b="1" lang="en-US" sz="2000">
                <a:solidFill>
                  <a:schemeClr val="lt1"/>
                </a:solidFill>
              </a:rPr>
              <a:t>Jake Thome                                                                  </a:t>
            </a:r>
            <a:r>
              <a:rPr b="1" lang="en-US" sz="2000">
                <a:solidFill>
                  <a:schemeClr val="lt1"/>
                </a:solidFill>
              </a:rPr>
              <a:t>Boys and Girls Wrestling - ?</a:t>
            </a:r>
            <a:endParaRPr b="1" sz="2000">
              <a:solidFill>
                <a:schemeClr val="lt1"/>
              </a:solidFill>
            </a:endParaRPr>
          </a:p>
          <a:p>
            <a:pPr indent="0" lvl="0" marL="0" rtl="0" algn="l">
              <a:lnSpc>
                <a:spcPct val="90000"/>
              </a:lnSpc>
              <a:spcBef>
                <a:spcPts val="1000"/>
              </a:spcBef>
              <a:spcAft>
                <a:spcPts val="0"/>
              </a:spcAft>
              <a:buClr>
                <a:schemeClr val="lt1"/>
              </a:buClr>
              <a:buSzPts val="2000"/>
              <a:buNone/>
            </a:pPr>
            <a:r>
              <a:rPr b="1" lang="en-US" sz="2000">
                <a:solidFill>
                  <a:schemeClr val="lt1"/>
                </a:solidFill>
              </a:rPr>
              <a:t>Volleyball – Karlie Kopras &amp; Karleigh Olson                           </a:t>
            </a:r>
            <a:endParaRPr/>
          </a:p>
          <a:p>
            <a:pPr indent="0" lvl="0" marL="0" rtl="0" algn="l">
              <a:lnSpc>
                <a:spcPct val="90000"/>
              </a:lnSpc>
              <a:spcBef>
                <a:spcPts val="1000"/>
              </a:spcBef>
              <a:spcAft>
                <a:spcPts val="0"/>
              </a:spcAft>
              <a:buClr>
                <a:schemeClr val="dk1"/>
              </a:buClr>
              <a:buSzPts val="2000"/>
              <a:buNone/>
            </a:pPr>
            <a:r>
              <a:t/>
            </a:r>
            <a:endParaRPr b="1" sz="2000">
              <a:solidFill>
                <a:schemeClr val="lt1"/>
              </a:solidFill>
            </a:endParaRPr>
          </a:p>
          <a:p>
            <a:pPr indent="0" lvl="0" marL="0" rtl="0" algn="ctr">
              <a:lnSpc>
                <a:spcPct val="90000"/>
              </a:lnSpc>
              <a:spcBef>
                <a:spcPts val="1000"/>
              </a:spcBef>
              <a:spcAft>
                <a:spcPts val="0"/>
              </a:spcAft>
              <a:buClr>
                <a:schemeClr val="lt1"/>
              </a:buClr>
              <a:buSzPts val="2400"/>
              <a:buNone/>
            </a:pPr>
            <a:r>
              <a:rPr b="1" lang="en-US" sz="2400">
                <a:solidFill>
                  <a:schemeClr val="lt1"/>
                </a:solidFill>
              </a:rPr>
              <a:t>     </a:t>
            </a:r>
            <a:r>
              <a:rPr b="1" lang="en-US" sz="2400" u="sng">
                <a:solidFill>
                  <a:schemeClr val="lt1"/>
                </a:solidFill>
              </a:rPr>
              <a:t>Spring Coaches</a:t>
            </a:r>
            <a:endParaRPr/>
          </a:p>
          <a:p>
            <a:pPr indent="0" lvl="0" marL="0" rtl="0" algn="ctr">
              <a:lnSpc>
                <a:spcPct val="90000"/>
              </a:lnSpc>
              <a:spcBef>
                <a:spcPts val="1000"/>
              </a:spcBef>
              <a:spcAft>
                <a:spcPts val="0"/>
              </a:spcAft>
              <a:buClr>
                <a:schemeClr val="lt1"/>
              </a:buClr>
              <a:buSzPts val="2000"/>
              <a:buNone/>
            </a:pPr>
            <a:r>
              <a:rPr b="1" lang="en-US" sz="2000">
                <a:solidFill>
                  <a:schemeClr val="lt1"/>
                </a:solidFill>
              </a:rPr>
              <a:t>                   Boys and Girls Track – Jodi Heiny  &amp; Dustin Thompson </a:t>
            </a:r>
            <a:endParaRPr b="1" sz="2000">
              <a:solidFill>
                <a:schemeClr val="lt1"/>
              </a:solidFill>
            </a:endParaRPr>
          </a:p>
          <a:p>
            <a:pPr indent="0" lvl="0" marL="0" rtl="0" algn="ctr">
              <a:lnSpc>
                <a:spcPct val="90000"/>
              </a:lnSpc>
              <a:spcBef>
                <a:spcPts val="1000"/>
              </a:spcBef>
              <a:spcAft>
                <a:spcPts val="0"/>
              </a:spcAft>
              <a:buClr>
                <a:schemeClr val="lt1"/>
              </a:buClr>
              <a:buSzPts val="2000"/>
              <a:buNone/>
            </a:pPr>
            <a:r>
              <a:rPr b="1" lang="en-US" sz="2000">
                <a:solidFill>
                  <a:schemeClr val="lt1"/>
                </a:solidFill>
              </a:rPr>
              <a:t>Baseball – ?</a:t>
            </a:r>
            <a:endParaRPr/>
          </a:p>
          <a:p>
            <a:pPr indent="0" lvl="0" marL="0" rtl="0" algn="ctr">
              <a:lnSpc>
                <a:spcPct val="90000"/>
              </a:lnSpc>
              <a:spcBef>
                <a:spcPts val="1000"/>
              </a:spcBef>
              <a:spcAft>
                <a:spcPts val="0"/>
              </a:spcAft>
              <a:buClr>
                <a:schemeClr val="lt1"/>
              </a:buClr>
              <a:buSzPts val="2000"/>
              <a:buNone/>
            </a:pPr>
            <a:r>
              <a:rPr b="1" lang="en-US" sz="2000">
                <a:solidFill>
                  <a:schemeClr val="lt1"/>
                </a:solidFill>
              </a:rPr>
              <a:t>                             Softball – ?	</a:t>
            </a:r>
            <a:r>
              <a:rPr b="1" lang="en-US" sz="2000"/>
              <a:t>			</a:t>
            </a:r>
            <a:endParaRPr/>
          </a:p>
        </p:txBody>
      </p:sp>
      <p:pic>
        <p:nvPicPr>
          <p:cNvPr id="108" name="Google Shape;108;p3"/>
          <p:cNvPicPr preferRelativeResize="0"/>
          <p:nvPr/>
        </p:nvPicPr>
        <p:blipFill rotWithShape="1">
          <a:blip r:embed="rId3">
            <a:alphaModFix/>
          </a:blip>
          <a:srcRect b="0" l="0" r="0" t="0"/>
          <a:stretch/>
        </p:blipFill>
        <p:spPr>
          <a:xfrm>
            <a:off x="9702800" y="4531360"/>
            <a:ext cx="2397760" cy="239776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322" name="Shape 322"/>
        <p:cNvGrpSpPr/>
        <p:nvPr/>
      </p:nvGrpSpPr>
      <p:grpSpPr>
        <a:xfrm>
          <a:off x="0" y="0"/>
          <a:ext cx="0" cy="0"/>
          <a:chOff x="0" y="0"/>
          <a:chExt cx="0" cy="0"/>
        </a:xfrm>
      </p:grpSpPr>
      <p:sp>
        <p:nvSpPr>
          <p:cNvPr id="323" name="Google Shape;323;g370de27d9a1_0_4"/>
          <p:cNvSpPr txBox="1"/>
          <p:nvPr>
            <p:ph type="title"/>
          </p:nvPr>
        </p:nvSpPr>
        <p:spPr>
          <a:xfrm>
            <a:off x="238760" y="298989"/>
            <a:ext cx="11714400" cy="6420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000"/>
              <a:buFont typeface="Arial"/>
              <a:buNone/>
            </a:pPr>
            <a:r>
              <a:rPr b="1" lang="en-US" sz="4000">
                <a:solidFill>
                  <a:schemeClr val="lt1"/>
                </a:solidFill>
                <a:latin typeface="Arial"/>
                <a:ea typeface="Arial"/>
                <a:cs typeface="Arial"/>
                <a:sym typeface="Arial"/>
              </a:rPr>
              <a:t>Fall Apparel Information</a:t>
            </a:r>
            <a:endParaRPr/>
          </a:p>
        </p:txBody>
      </p:sp>
      <p:pic>
        <p:nvPicPr>
          <p:cNvPr id="324" name="Google Shape;324;g370de27d9a1_0_4"/>
          <p:cNvPicPr preferRelativeResize="0"/>
          <p:nvPr/>
        </p:nvPicPr>
        <p:blipFill rotWithShape="1">
          <a:blip r:embed="rId3">
            <a:alphaModFix/>
          </a:blip>
          <a:srcRect b="0" l="0" r="0" t="0"/>
          <a:stretch/>
        </p:blipFill>
        <p:spPr>
          <a:xfrm>
            <a:off x="9804400" y="4470400"/>
            <a:ext cx="2387598" cy="2387598"/>
          </a:xfrm>
          <a:prstGeom prst="rect">
            <a:avLst/>
          </a:prstGeom>
          <a:noFill/>
          <a:ln>
            <a:noFill/>
          </a:ln>
        </p:spPr>
      </p:pic>
      <p:sp>
        <p:nvSpPr>
          <p:cNvPr id="325" name="Google Shape;325;g370de27d9a1_0_4"/>
          <p:cNvSpPr txBox="1"/>
          <p:nvPr/>
        </p:nvSpPr>
        <p:spPr>
          <a:xfrm>
            <a:off x="543900" y="1776875"/>
            <a:ext cx="8856900" cy="2770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800">
                <a:solidFill>
                  <a:schemeClr val="lt1"/>
                </a:solidFill>
                <a:latin typeface="Calibri"/>
                <a:ea typeface="Calibri"/>
                <a:cs typeface="Calibri"/>
                <a:sym typeface="Calibri"/>
              </a:rPr>
              <a:t>Fall Apparel will be </a:t>
            </a:r>
            <a:r>
              <a:rPr lang="en-US" sz="2800">
                <a:solidFill>
                  <a:schemeClr val="lt1"/>
                </a:solidFill>
                <a:latin typeface="Calibri"/>
                <a:ea typeface="Calibri"/>
                <a:cs typeface="Calibri"/>
                <a:sym typeface="Calibri"/>
              </a:rPr>
              <a:t>available</a:t>
            </a:r>
            <a:r>
              <a:rPr lang="en-US" sz="2800">
                <a:solidFill>
                  <a:schemeClr val="lt1"/>
                </a:solidFill>
                <a:latin typeface="Calibri"/>
                <a:ea typeface="Calibri"/>
                <a:cs typeface="Calibri"/>
                <a:sym typeface="Calibri"/>
              </a:rPr>
              <a:t> to order is going on now</a:t>
            </a:r>
            <a:endParaRPr b="1" sz="2800">
              <a:solidFill>
                <a:schemeClr val="dk1"/>
              </a:solidFill>
              <a:latin typeface="Calibri"/>
              <a:ea typeface="Calibri"/>
              <a:cs typeface="Calibri"/>
              <a:sym typeface="Calibri"/>
            </a:endParaRPr>
          </a:p>
          <a:p>
            <a:pPr indent="0" lvl="0" marL="0" rtl="0" algn="l">
              <a:spcBef>
                <a:spcPts val="0"/>
              </a:spcBef>
              <a:spcAft>
                <a:spcPts val="0"/>
              </a:spcAft>
              <a:buNone/>
            </a:pPr>
            <a:r>
              <a:rPr b="1" lang="en-US" sz="2800">
                <a:solidFill>
                  <a:schemeClr val="dk1"/>
                </a:solidFill>
                <a:latin typeface="Calibri"/>
                <a:ea typeface="Calibri"/>
                <a:cs typeface="Calibri"/>
                <a:sym typeface="Calibri"/>
              </a:rPr>
              <a:t> </a:t>
            </a:r>
            <a:r>
              <a:rPr lang="en-US" sz="2800">
                <a:solidFill>
                  <a:schemeClr val="lt1"/>
                </a:solidFill>
                <a:latin typeface="Calibri"/>
                <a:ea typeface="Calibri"/>
                <a:cs typeface="Calibri"/>
                <a:sym typeface="Calibri"/>
              </a:rPr>
              <a:t>All orders will be done online so keep an eye out on </a:t>
            </a:r>
            <a:r>
              <a:rPr lang="en-US" sz="2800">
                <a:solidFill>
                  <a:schemeClr val="lt1"/>
                </a:solidFill>
                <a:latin typeface="Calibri"/>
                <a:ea typeface="Calibri"/>
                <a:cs typeface="Calibri"/>
                <a:sym typeface="Calibri"/>
              </a:rPr>
              <a:t>our</a:t>
            </a:r>
            <a:r>
              <a:rPr lang="en-US" sz="2800">
                <a:solidFill>
                  <a:schemeClr val="lt1"/>
                </a:solidFill>
                <a:latin typeface="Calibri"/>
                <a:ea typeface="Calibri"/>
                <a:cs typeface="Calibri"/>
                <a:sym typeface="Calibri"/>
              </a:rPr>
              <a:t> school </a:t>
            </a:r>
            <a:r>
              <a:rPr lang="en-US" sz="2800">
                <a:solidFill>
                  <a:schemeClr val="lt1"/>
                </a:solidFill>
                <a:latin typeface="Calibri"/>
                <a:ea typeface="Calibri"/>
                <a:cs typeface="Calibri"/>
                <a:sym typeface="Calibri"/>
              </a:rPr>
              <a:t>website</a:t>
            </a:r>
            <a:r>
              <a:rPr lang="en-US" sz="2800">
                <a:solidFill>
                  <a:schemeClr val="lt1"/>
                </a:solidFill>
                <a:latin typeface="Calibri"/>
                <a:ea typeface="Calibri"/>
                <a:cs typeface="Calibri"/>
                <a:sym typeface="Calibri"/>
              </a:rPr>
              <a:t> and </a:t>
            </a:r>
            <a:r>
              <a:rPr lang="en-US" sz="2800">
                <a:solidFill>
                  <a:schemeClr val="lt1"/>
                </a:solidFill>
                <a:latin typeface="Calibri"/>
                <a:ea typeface="Calibri"/>
                <a:cs typeface="Calibri"/>
                <a:sym typeface="Calibri"/>
              </a:rPr>
              <a:t>social media pages. </a:t>
            </a:r>
            <a:endParaRPr sz="2800">
              <a:solidFill>
                <a:schemeClr val="lt1"/>
              </a:solidFill>
              <a:latin typeface="Calibri"/>
              <a:ea typeface="Calibri"/>
              <a:cs typeface="Calibri"/>
              <a:sym typeface="Calibri"/>
            </a:endParaRPr>
          </a:p>
          <a:p>
            <a:pPr indent="0" lvl="0" marL="0" rtl="0" algn="l">
              <a:spcBef>
                <a:spcPts val="0"/>
              </a:spcBef>
              <a:spcAft>
                <a:spcPts val="0"/>
              </a:spcAft>
              <a:buNone/>
            </a:pPr>
            <a:r>
              <a:t/>
            </a:r>
            <a:endParaRPr sz="2800">
              <a:solidFill>
                <a:schemeClr val="lt1"/>
              </a:solidFill>
              <a:latin typeface="Calibri"/>
              <a:ea typeface="Calibri"/>
              <a:cs typeface="Calibri"/>
              <a:sym typeface="Calibri"/>
            </a:endParaRPr>
          </a:p>
          <a:p>
            <a:pPr indent="0" lvl="0" marL="0" rtl="0" algn="l">
              <a:spcBef>
                <a:spcPts val="0"/>
              </a:spcBef>
              <a:spcAft>
                <a:spcPts val="0"/>
              </a:spcAft>
              <a:buNone/>
            </a:pPr>
            <a:r>
              <a:rPr lang="en-US" sz="2800">
                <a:solidFill>
                  <a:schemeClr val="lt1"/>
                </a:solidFill>
                <a:latin typeface="Calibri"/>
                <a:ea typeface="Calibri"/>
                <a:cs typeface="Calibri"/>
                <a:sym typeface="Calibri"/>
              </a:rPr>
              <a:t>Paperwork to remind you will be send home during open house- August 26th from 4pm-7pm.</a:t>
            </a:r>
            <a:r>
              <a:rPr lang="en-US" sz="2800">
                <a:solidFill>
                  <a:schemeClr val="dk1"/>
                </a:solidFill>
                <a:latin typeface="Calibri"/>
                <a:ea typeface="Calibri"/>
                <a:cs typeface="Calibri"/>
                <a:sym typeface="Calibri"/>
              </a:rPr>
              <a:t> </a:t>
            </a:r>
            <a:endParaRPr sz="2800">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329" name="Shape 329"/>
        <p:cNvGrpSpPr/>
        <p:nvPr/>
      </p:nvGrpSpPr>
      <p:grpSpPr>
        <a:xfrm>
          <a:off x="0" y="0"/>
          <a:ext cx="0" cy="0"/>
          <a:chOff x="0" y="0"/>
          <a:chExt cx="0" cy="0"/>
        </a:xfrm>
      </p:grpSpPr>
      <p:sp>
        <p:nvSpPr>
          <p:cNvPr id="330" name="Google Shape;330;p32"/>
          <p:cNvSpPr txBox="1"/>
          <p:nvPr>
            <p:ph type="title"/>
          </p:nvPr>
        </p:nvSpPr>
        <p:spPr>
          <a:xfrm>
            <a:off x="238760" y="298989"/>
            <a:ext cx="11714480" cy="64187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000"/>
              <a:buFont typeface="Arial"/>
              <a:buNone/>
            </a:pPr>
            <a:r>
              <a:rPr b="1" lang="en-US" sz="4000">
                <a:solidFill>
                  <a:schemeClr val="lt1"/>
                </a:solidFill>
                <a:latin typeface="Arial"/>
                <a:ea typeface="Arial"/>
                <a:cs typeface="Arial"/>
                <a:sym typeface="Arial"/>
              </a:rPr>
              <a:t>Any Questions?</a:t>
            </a:r>
            <a:endParaRPr/>
          </a:p>
        </p:txBody>
      </p:sp>
      <p:pic>
        <p:nvPicPr>
          <p:cNvPr id="331" name="Google Shape;331;p32"/>
          <p:cNvPicPr preferRelativeResize="0"/>
          <p:nvPr/>
        </p:nvPicPr>
        <p:blipFill rotWithShape="1">
          <a:blip r:embed="rId3">
            <a:alphaModFix/>
          </a:blip>
          <a:srcRect b="0" l="0" r="0" t="0"/>
          <a:stretch/>
        </p:blipFill>
        <p:spPr>
          <a:xfrm>
            <a:off x="9565640" y="4470400"/>
            <a:ext cx="2387600" cy="2387600"/>
          </a:xfrm>
          <a:prstGeom prst="rect">
            <a:avLst/>
          </a:prstGeom>
          <a:noFill/>
          <a:ln>
            <a:noFill/>
          </a:ln>
        </p:spPr>
      </p:pic>
      <p:pic>
        <p:nvPicPr>
          <p:cNvPr id="332" name="Google Shape;332;p32"/>
          <p:cNvPicPr preferRelativeResize="0"/>
          <p:nvPr/>
        </p:nvPicPr>
        <p:blipFill rotWithShape="1">
          <a:blip r:embed="rId4">
            <a:alphaModFix/>
          </a:blip>
          <a:srcRect b="0" l="0" r="0" t="0"/>
          <a:stretch/>
        </p:blipFill>
        <p:spPr>
          <a:xfrm>
            <a:off x="4124491" y="2628713"/>
            <a:ext cx="3943017" cy="3930298"/>
          </a:xfrm>
          <a:prstGeom prst="rect">
            <a:avLst/>
          </a:prstGeom>
          <a:noFill/>
          <a:ln>
            <a:noFill/>
          </a:ln>
        </p:spPr>
      </p:pic>
      <p:sp>
        <p:nvSpPr>
          <p:cNvPr id="333" name="Google Shape;333;p32"/>
          <p:cNvSpPr/>
          <p:nvPr/>
        </p:nvSpPr>
        <p:spPr>
          <a:xfrm>
            <a:off x="706119" y="1461621"/>
            <a:ext cx="1077976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u="sng">
                <a:solidFill>
                  <a:schemeClr val="lt1"/>
                </a:solidFill>
                <a:latin typeface="Noto Sans"/>
                <a:ea typeface="Noto Sans"/>
                <a:cs typeface="Noto Sans"/>
                <a:sym typeface="Noto Sans"/>
              </a:rPr>
              <a:t>Reminder to all athletes - Bring Your Own Water Bottle!</a:t>
            </a:r>
            <a:endParaRPr sz="3600" u="sng">
              <a:solidFill>
                <a:schemeClr val="lt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37" name="Shape 337"/>
        <p:cNvGrpSpPr/>
        <p:nvPr/>
      </p:nvGrpSpPr>
      <p:grpSpPr>
        <a:xfrm>
          <a:off x="0" y="0"/>
          <a:ext cx="0" cy="0"/>
          <a:chOff x="0" y="0"/>
          <a:chExt cx="0" cy="0"/>
        </a:xfrm>
      </p:grpSpPr>
      <p:pic>
        <p:nvPicPr>
          <p:cNvPr id="338" name="Google Shape;338;g3f975b88918_1_77"/>
          <p:cNvPicPr preferRelativeResize="0"/>
          <p:nvPr/>
        </p:nvPicPr>
        <p:blipFill>
          <a:blip r:embed="rId3">
            <a:alphaModFix/>
          </a:blip>
          <a:stretch>
            <a:fillRect/>
          </a:stretch>
        </p:blipFill>
        <p:spPr>
          <a:xfrm>
            <a:off x="3999963" y="3695625"/>
            <a:ext cx="4192074" cy="2742900"/>
          </a:xfrm>
          <a:prstGeom prst="rect">
            <a:avLst/>
          </a:prstGeom>
          <a:noFill/>
          <a:ln>
            <a:noFill/>
          </a:ln>
        </p:spPr>
      </p:pic>
      <p:sp>
        <p:nvSpPr>
          <p:cNvPr id="339" name="Google Shape;339;g3f975b88918_1_77"/>
          <p:cNvSpPr txBox="1"/>
          <p:nvPr/>
        </p:nvSpPr>
        <p:spPr>
          <a:xfrm>
            <a:off x="43650" y="1438750"/>
            <a:ext cx="12104700" cy="212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100" u="sng">
                <a:solidFill>
                  <a:schemeClr val="hlink"/>
                </a:solidFill>
                <a:hlinkClick r:id="rId4"/>
              </a:rPr>
              <a:t>https://cmm.dickssportinggoods.com/crmcdn/getoffer.aspx?offer_entity_code=O241FVZL&amp;token=u8qvw04UbtPQ4ynjT7irvhaW5Z7gVPo72RYsxB7ONSDDBnFSYqkBorSmBlgyOk04FZJ5VEYvXnNHvAzVNijDxw2&amp;p=true&amp;vt=46217.6407526968&amp;vth=FHR5a7M8exASLwG0cfoRuk67mY9bGmBQCkk83CKH8q5jEqWy6njDsOz8NU-7IfCiefx0uTiu-iDO4pi0UQgA2&amp;utm_medium=email&amp;_hsenc=p2ANqtz-8KgYk4gIs0UaTlNYYh6R4aWcJNc5SoYMOOYHQh4zs58iSzr_nLm7M3_mc7G3BinallaDdkHrjo5nJNtbxflK4-zLFUQg&amp;_hsmi=430884905&amp;utm_content=430884905&amp;utm_source=hs_email</a:t>
            </a:r>
            <a:endParaRPr sz="2400"/>
          </a:p>
        </p:txBody>
      </p:sp>
      <p:sp>
        <p:nvSpPr>
          <p:cNvPr id="340" name="Google Shape;340;g3f975b88918_1_77"/>
          <p:cNvSpPr txBox="1"/>
          <p:nvPr/>
        </p:nvSpPr>
        <p:spPr>
          <a:xfrm>
            <a:off x="1234125" y="597875"/>
            <a:ext cx="9207900" cy="708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400">
                <a:solidFill>
                  <a:srgbClr val="C00000"/>
                </a:solidFill>
                <a:latin typeface="Calibri"/>
                <a:ea typeface="Calibri"/>
                <a:cs typeface="Calibri"/>
                <a:sym typeface="Calibri"/>
              </a:rPr>
              <a:t>WIAA and Dick’s Sporting Goods</a:t>
            </a:r>
            <a:endParaRPr b="1" sz="3400">
              <a:solidFill>
                <a:srgbClr val="C00000"/>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44" name="Shape 344"/>
        <p:cNvGrpSpPr/>
        <p:nvPr/>
      </p:nvGrpSpPr>
      <p:grpSpPr>
        <a:xfrm>
          <a:off x="0" y="0"/>
          <a:ext cx="0" cy="0"/>
          <a:chOff x="0" y="0"/>
          <a:chExt cx="0" cy="0"/>
        </a:xfrm>
      </p:grpSpPr>
      <p:sp>
        <p:nvSpPr>
          <p:cNvPr id="345" name="Google Shape;345;g3f975b88918_1_62"/>
          <p:cNvSpPr txBox="1"/>
          <p:nvPr>
            <p:ph type="title"/>
          </p:nvPr>
        </p:nvSpPr>
        <p:spPr>
          <a:xfrm>
            <a:off x="838200" y="278875"/>
            <a:ext cx="10515600" cy="8916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sz="3200">
                <a:solidFill>
                  <a:schemeClr val="lt1"/>
                </a:solidFill>
              </a:rPr>
              <a:t>Team Messaging and Contact</a:t>
            </a:r>
            <a:endParaRPr sz="3200">
              <a:solidFill>
                <a:schemeClr val="lt1"/>
              </a:solidFill>
            </a:endParaRPr>
          </a:p>
        </p:txBody>
      </p:sp>
      <p:sp>
        <p:nvSpPr>
          <p:cNvPr id="346" name="Google Shape;346;g3f975b88918_1_62"/>
          <p:cNvSpPr txBox="1"/>
          <p:nvPr/>
        </p:nvSpPr>
        <p:spPr>
          <a:xfrm>
            <a:off x="1469375" y="1501000"/>
            <a:ext cx="8281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800">
                <a:solidFill>
                  <a:schemeClr val="accent2"/>
                </a:solidFill>
                <a:latin typeface="Calibri"/>
                <a:ea typeface="Calibri"/>
                <a:cs typeface="Calibri"/>
                <a:sym typeface="Calibri"/>
              </a:rPr>
              <a:t>SportsYou App</a:t>
            </a:r>
            <a:endParaRPr b="1" sz="2800">
              <a:solidFill>
                <a:schemeClr val="accent2"/>
              </a:solidFill>
              <a:latin typeface="Calibri"/>
              <a:ea typeface="Calibri"/>
              <a:cs typeface="Calibri"/>
              <a:sym typeface="Calibri"/>
            </a:endParaRPr>
          </a:p>
        </p:txBody>
      </p:sp>
      <p:sp>
        <p:nvSpPr>
          <p:cNvPr id="347" name="Google Shape;347;g3f975b88918_1_62"/>
          <p:cNvSpPr txBox="1"/>
          <p:nvPr/>
        </p:nvSpPr>
        <p:spPr>
          <a:xfrm>
            <a:off x="1610275" y="21166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u="sng">
                <a:solidFill>
                  <a:schemeClr val="hlink"/>
                </a:solidFill>
                <a:hlinkClick r:id="rId3"/>
              </a:rPr>
              <a:t>https://sportsyou.com/</a:t>
            </a:r>
            <a:endParaRPr/>
          </a:p>
        </p:txBody>
      </p:sp>
      <p:pic>
        <p:nvPicPr>
          <p:cNvPr id="348" name="Google Shape;348;g3f975b88918_1_62"/>
          <p:cNvPicPr preferRelativeResize="0"/>
          <p:nvPr/>
        </p:nvPicPr>
        <p:blipFill>
          <a:blip r:embed="rId4">
            <a:alphaModFix/>
          </a:blip>
          <a:stretch>
            <a:fillRect/>
          </a:stretch>
        </p:blipFill>
        <p:spPr>
          <a:xfrm>
            <a:off x="3856000" y="1170475"/>
            <a:ext cx="7877860" cy="4036400"/>
          </a:xfrm>
          <a:prstGeom prst="rect">
            <a:avLst/>
          </a:prstGeom>
          <a:noFill/>
          <a:ln>
            <a:noFill/>
          </a:ln>
        </p:spPr>
      </p:pic>
      <p:sp>
        <p:nvSpPr>
          <p:cNvPr id="349" name="Google Shape;349;g3f975b88918_1_62"/>
          <p:cNvSpPr txBox="1"/>
          <p:nvPr/>
        </p:nvSpPr>
        <p:spPr>
          <a:xfrm>
            <a:off x="838200" y="5206875"/>
            <a:ext cx="107103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800">
                <a:solidFill>
                  <a:schemeClr val="lt1"/>
                </a:solidFill>
                <a:latin typeface="Calibri"/>
                <a:ea typeface="Calibri"/>
                <a:cs typeface="Calibri"/>
                <a:sym typeface="Calibri"/>
              </a:rPr>
              <a:t>Update from Superintendent - No personal texts or messages, student contact will be made through SportsYou, School Email, Infinite Campus, or Google Suite (like Classroom, etc.). This will be School Wide!!</a:t>
            </a:r>
            <a:endParaRPr b="1" sz="2800">
              <a:solidFill>
                <a:schemeClr val="lt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g3f975b88918_1_14"/>
          <p:cNvSpPr txBox="1"/>
          <p:nvPr/>
        </p:nvSpPr>
        <p:spPr>
          <a:xfrm>
            <a:off x="964200" y="197675"/>
            <a:ext cx="9207900" cy="1046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800">
                <a:solidFill>
                  <a:schemeClr val="dk1"/>
                </a:solidFill>
                <a:latin typeface="Calibri"/>
                <a:ea typeface="Calibri"/>
                <a:cs typeface="Calibri"/>
                <a:sym typeface="Calibri"/>
              </a:rPr>
              <a:t>BOUND REGISTRATION</a:t>
            </a:r>
            <a:endParaRPr b="1" sz="2800">
              <a:solidFill>
                <a:schemeClr val="dk1"/>
              </a:solidFill>
              <a:latin typeface="Calibri"/>
              <a:ea typeface="Calibri"/>
              <a:cs typeface="Calibri"/>
              <a:sym typeface="Calibri"/>
            </a:endParaRPr>
          </a:p>
          <a:p>
            <a:pPr indent="0" lvl="0" marL="0" rtl="0" algn="ctr">
              <a:spcBef>
                <a:spcPts val="0"/>
              </a:spcBef>
              <a:spcAft>
                <a:spcPts val="0"/>
              </a:spcAft>
              <a:buNone/>
            </a:pPr>
            <a:r>
              <a:rPr b="1" lang="en-US" sz="2800">
                <a:solidFill>
                  <a:schemeClr val="dk1"/>
                </a:solidFill>
                <a:latin typeface="Calibri"/>
                <a:ea typeface="Calibri"/>
                <a:cs typeface="Calibri"/>
                <a:sym typeface="Calibri"/>
              </a:rPr>
              <a:t>Setting Up Accounts</a:t>
            </a:r>
            <a:endParaRPr b="1" sz="2800">
              <a:solidFill>
                <a:schemeClr val="dk1"/>
              </a:solidFill>
              <a:latin typeface="Calibri"/>
              <a:ea typeface="Calibri"/>
              <a:cs typeface="Calibri"/>
              <a:sym typeface="Calibri"/>
            </a:endParaRPr>
          </a:p>
        </p:txBody>
      </p:sp>
      <p:sp>
        <p:nvSpPr>
          <p:cNvPr id="355" name="Google Shape;355;g3f975b88918_1_14"/>
          <p:cNvSpPr txBox="1"/>
          <p:nvPr/>
        </p:nvSpPr>
        <p:spPr>
          <a:xfrm>
            <a:off x="852300" y="1650425"/>
            <a:ext cx="9207900" cy="4494600"/>
          </a:xfrm>
          <a:prstGeom prst="rect">
            <a:avLst/>
          </a:prstGeom>
          <a:noFill/>
          <a:ln>
            <a:noFill/>
          </a:ln>
        </p:spPr>
        <p:txBody>
          <a:bodyPr anchorCtr="0" anchor="t" bIns="91425" lIns="91425" spcFirstLastPara="1" rIns="91425" wrap="square" tIns="91425">
            <a:spAutoFit/>
          </a:bodyPr>
          <a:lstStyle/>
          <a:p>
            <a:pPr indent="-406400" lvl="0" marL="457200" rtl="0" algn="l">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This will be a little bit of a process this first year.</a:t>
            </a:r>
            <a:endParaRPr sz="2800">
              <a:solidFill>
                <a:schemeClr val="dk1"/>
              </a:solidFill>
              <a:latin typeface="Calibri"/>
              <a:ea typeface="Calibri"/>
              <a:cs typeface="Calibri"/>
              <a:sym typeface="Calibri"/>
            </a:endParaRPr>
          </a:p>
          <a:p>
            <a:pPr indent="-406400" lvl="0" marL="457200" rtl="0" algn="l">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Some of the documents may seem </a:t>
            </a:r>
            <a:r>
              <a:rPr lang="en-US" sz="2800">
                <a:solidFill>
                  <a:schemeClr val="dk1"/>
                </a:solidFill>
                <a:latin typeface="Calibri"/>
                <a:ea typeface="Calibri"/>
                <a:cs typeface="Calibri"/>
                <a:sym typeface="Calibri"/>
              </a:rPr>
              <a:t>redundant, but again it is mainly for the first year and getting your account set up.</a:t>
            </a:r>
            <a:endParaRPr sz="2800">
              <a:solidFill>
                <a:schemeClr val="dk1"/>
              </a:solidFill>
              <a:latin typeface="Calibri"/>
              <a:ea typeface="Calibri"/>
              <a:cs typeface="Calibri"/>
              <a:sym typeface="Calibri"/>
            </a:endParaRPr>
          </a:p>
          <a:p>
            <a:pPr indent="-406400" lvl="0" marL="457200" rtl="0" algn="l">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You will get updates and notifications for any sport that you are signed up for, select those sports to receive notifications</a:t>
            </a:r>
            <a:endParaRPr sz="2800">
              <a:solidFill>
                <a:schemeClr val="dk1"/>
              </a:solidFill>
              <a:latin typeface="Calibri"/>
              <a:ea typeface="Calibri"/>
              <a:cs typeface="Calibri"/>
              <a:sym typeface="Calibri"/>
            </a:endParaRPr>
          </a:p>
          <a:p>
            <a:pPr indent="-406400" lvl="0" marL="457200" rtl="0" algn="l">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You should receive notifications moving from year to year if your Physical is coming due.</a:t>
            </a:r>
            <a:endParaRPr sz="2800">
              <a:solidFill>
                <a:schemeClr val="dk1"/>
              </a:solidFill>
              <a:latin typeface="Calibri"/>
              <a:ea typeface="Calibri"/>
              <a:cs typeface="Calibri"/>
              <a:sym typeface="Calibri"/>
            </a:endParaRPr>
          </a:p>
          <a:p>
            <a:pPr indent="-406400" lvl="0" marL="457200" rtl="0" algn="l">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Bookmark the Bruce HS Bound Website to stay up to date on school athletic and Activities</a:t>
            </a:r>
            <a:endParaRPr sz="2800">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g3f975b88918_1_47"/>
          <p:cNvSpPr txBox="1"/>
          <p:nvPr>
            <p:ph type="title"/>
          </p:nvPr>
        </p:nvSpPr>
        <p:spPr>
          <a:xfrm>
            <a:off x="838200" y="157300"/>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sz="3000"/>
              <a:t>Setting up Family and Student Account and Registering for Activities</a:t>
            </a:r>
            <a:endParaRPr b="1" sz="3000"/>
          </a:p>
        </p:txBody>
      </p:sp>
      <p:sp>
        <p:nvSpPr>
          <p:cNvPr id="361" name="Google Shape;361;g3f975b88918_1_47"/>
          <p:cNvSpPr txBox="1"/>
          <p:nvPr>
            <p:ph type="title"/>
          </p:nvPr>
        </p:nvSpPr>
        <p:spPr>
          <a:xfrm>
            <a:off x="838200" y="1343075"/>
            <a:ext cx="10355100" cy="748500"/>
          </a:xfrm>
          <a:prstGeom prst="rect">
            <a:avLst/>
          </a:prstGeom>
        </p:spPr>
        <p:txBody>
          <a:bodyPr anchorCtr="0" anchor="ctr" bIns="90025" lIns="90025" spcFirstLastPara="1" rIns="90025" wrap="square" tIns="90025">
            <a:normAutofit/>
          </a:bodyPr>
          <a:lstStyle/>
          <a:p>
            <a:pPr indent="0" lvl="0" marL="0" rtl="0" algn="l">
              <a:spcBef>
                <a:spcPts val="0"/>
              </a:spcBef>
              <a:spcAft>
                <a:spcPts val="0"/>
              </a:spcAft>
              <a:buNone/>
            </a:pPr>
            <a:r>
              <a:rPr lang="en-US" sz="2462"/>
              <a:t>Setting up Family Account in Mobile App</a:t>
            </a:r>
            <a:endParaRPr sz="2462"/>
          </a:p>
        </p:txBody>
      </p:sp>
      <p:sp>
        <p:nvSpPr>
          <p:cNvPr id="362" name="Google Shape;362;g3f975b88918_1_47"/>
          <p:cNvSpPr txBox="1"/>
          <p:nvPr/>
        </p:nvSpPr>
        <p:spPr>
          <a:xfrm>
            <a:off x="1231754" y="1943771"/>
            <a:ext cx="7725600" cy="394200"/>
          </a:xfrm>
          <a:prstGeom prst="rect">
            <a:avLst/>
          </a:prstGeom>
          <a:noFill/>
          <a:ln>
            <a:noFill/>
          </a:ln>
        </p:spPr>
        <p:txBody>
          <a:bodyPr anchorCtr="0" anchor="t" bIns="90025" lIns="90025" spcFirstLastPara="1" rIns="90025" wrap="square" tIns="90025">
            <a:spAutoFit/>
          </a:bodyPr>
          <a:lstStyle/>
          <a:p>
            <a:pPr indent="0" lvl="0" marL="0" rtl="0" algn="l">
              <a:spcBef>
                <a:spcPts val="0"/>
              </a:spcBef>
              <a:spcAft>
                <a:spcPts val="0"/>
              </a:spcAft>
              <a:buNone/>
            </a:pPr>
            <a:r>
              <a:rPr lang="en-US" sz="1379" u="sng">
                <a:solidFill>
                  <a:schemeClr val="hlink"/>
                </a:solidFill>
                <a:hlinkClick r:id="rId3"/>
              </a:rPr>
              <a:t>https://intercom.help/boundhq/en/articles/14624301-how-to-create-a-family-account-mobile-app</a:t>
            </a:r>
            <a:endParaRPr sz="1379"/>
          </a:p>
        </p:txBody>
      </p:sp>
      <p:sp>
        <p:nvSpPr>
          <p:cNvPr id="363" name="Google Shape;363;g3f975b88918_1_47"/>
          <p:cNvSpPr txBox="1"/>
          <p:nvPr/>
        </p:nvSpPr>
        <p:spPr>
          <a:xfrm>
            <a:off x="838200" y="4116274"/>
            <a:ext cx="9252600" cy="560700"/>
          </a:xfrm>
          <a:prstGeom prst="rect">
            <a:avLst/>
          </a:prstGeom>
          <a:noFill/>
          <a:ln>
            <a:noFill/>
          </a:ln>
        </p:spPr>
        <p:txBody>
          <a:bodyPr anchorCtr="0" anchor="t" bIns="90025" lIns="90025" spcFirstLastPara="1" rIns="90025" wrap="square" tIns="90025">
            <a:spAutoFit/>
          </a:bodyPr>
          <a:lstStyle/>
          <a:p>
            <a:pPr indent="0" lvl="0" marL="0" rtl="0" algn="l">
              <a:spcBef>
                <a:spcPts val="0"/>
              </a:spcBef>
              <a:spcAft>
                <a:spcPts val="0"/>
              </a:spcAft>
              <a:buNone/>
            </a:pPr>
            <a:r>
              <a:rPr lang="en-US" sz="2462">
                <a:solidFill>
                  <a:schemeClr val="dk1"/>
                </a:solidFill>
                <a:latin typeface="Calibri"/>
                <a:ea typeface="Calibri"/>
                <a:cs typeface="Calibri"/>
                <a:sym typeface="Calibri"/>
              </a:rPr>
              <a:t>Registering Students for Activities in the Mobile App</a:t>
            </a:r>
            <a:endParaRPr sz="2462">
              <a:solidFill>
                <a:schemeClr val="dk1"/>
              </a:solidFill>
              <a:latin typeface="Calibri"/>
              <a:ea typeface="Calibri"/>
              <a:cs typeface="Calibri"/>
              <a:sym typeface="Calibri"/>
            </a:endParaRPr>
          </a:p>
        </p:txBody>
      </p:sp>
      <p:sp>
        <p:nvSpPr>
          <p:cNvPr id="364" name="Google Shape;364;g3f975b88918_1_47"/>
          <p:cNvSpPr txBox="1"/>
          <p:nvPr/>
        </p:nvSpPr>
        <p:spPr>
          <a:xfrm>
            <a:off x="1231754" y="4676989"/>
            <a:ext cx="7603200" cy="818400"/>
          </a:xfrm>
          <a:prstGeom prst="rect">
            <a:avLst/>
          </a:prstGeom>
          <a:noFill/>
          <a:ln>
            <a:noFill/>
          </a:ln>
        </p:spPr>
        <p:txBody>
          <a:bodyPr anchorCtr="0" anchor="t" bIns="90025" lIns="90025" spcFirstLastPara="1" rIns="90025" wrap="square" tIns="90025">
            <a:spAutoFit/>
          </a:bodyPr>
          <a:lstStyle/>
          <a:p>
            <a:pPr indent="0" lvl="0" marL="0" rtl="0" algn="l">
              <a:spcBef>
                <a:spcPts val="0"/>
              </a:spcBef>
              <a:spcAft>
                <a:spcPts val="0"/>
              </a:spcAft>
              <a:buNone/>
            </a:pPr>
            <a:r>
              <a:rPr lang="en-US" sz="1379" u="sng">
                <a:solidFill>
                  <a:schemeClr val="hlink"/>
                </a:solidFill>
                <a:hlinkClick r:id="rId4"/>
              </a:rPr>
              <a:t>https://inhttps://intercom.help/school-public---bound-help-center/en/articles/13315607-register-for-an-activity-mobile-apptercom.help/school-public---bound-help-center/en/articles/13315607-register-for-an-activity-mobile-app</a:t>
            </a:r>
            <a:endParaRPr sz="1379"/>
          </a:p>
        </p:txBody>
      </p:sp>
      <p:sp>
        <p:nvSpPr>
          <p:cNvPr id="365" name="Google Shape;365;g3f975b88918_1_47"/>
          <p:cNvSpPr txBox="1"/>
          <p:nvPr/>
        </p:nvSpPr>
        <p:spPr>
          <a:xfrm>
            <a:off x="913238" y="2579771"/>
            <a:ext cx="9067500" cy="560700"/>
          </a:xfrm>
          <a:prstGeom prst="rect">
            <a:avLst/>
          </a:prstGeom>
          <a:noFill/>
          <a:ln>
            <a:noFill/>
          </a:ln>
        </p:spPr>
        <p:txBody>
          <a:bodyPr anchorCtr="0" anchor="t" bIns="90025" lIns="90025" spcFirstLastPara="1" rIns="90025" wrap="square" tIns="90025">
            <a:spAutoFit/>
          </a:bodyPr>
          <a:lstStyle/>
          <a:p>
            <a:pPr indent="0" lvl="0" marL="0" rtl="0" algn="l">
              <a:spcBef>
                <a:spcPts val="0"/>
              </a:spcBef>
              <a:spcAft>
                <a:spcPts val="0"/>
              </a:spcAft>
              <a:buNone/>
            </a:pPr>
            <a:r>
              <a:rPr lang="en-US" sz="2462">
                <a:solidFill>
                  <a:schemeClr val="dk1"/>
                </a:solidFill>
                <a:latin typeface="Calibri"/>
                <a:ea typeface="Calibri"/>
                <a:cs typeface="Calibri"/>
                <a:sym typeface="Calibri"/>
              </a:rPr>
              <a:t>How to add student to second family using Web Browser</a:t>
            </a:r>
            <a:endParaRPr sz="2166">
              <a:solidFill>
                <a:schemeClr val="dk1"/>
              </a:solidFill>
              <a:latin typeface="Calibri"/>
              <a:ea typeface="Calibri"/>
              <a:cs typeface="Calibri"/>
              <a:sym typeface="Calibri"/>
            </a:endParaRPr>
          </a:p>
        </p:txBody>
      </p:sp>
      <p:sp>
        <p:nvSpPr>
          <p:cNvPr id="366" name="Google Shape;366;g3f975b88918_1_47"/>
          <p:cNvSpPr txBox="1"/>
          <p:nvPr/>
        </p:nvSpPr>
        <p:spPr>
          <a:xfrm>
            <a:off x="1231754" y="2998511"/>
            <a:ext cx="7603200" cy="606300"/>
          </a:xfrm>
          <a:prstGeom prst="rect">
            <a:avLst/>
          </a:prstGeom>
          <a:noFill/>
          <a:ln>
            <a:noFill/>
          </a:ln>
        </p:spPr>
        <p:txBody>
          <a:bodyPr anchorCtr="0" anchor="t" bIns="90025" lIns="90025" spcFirstLastPara="1" rIns="90025" wrap="square" tIns="90025">
            <a:spAutoFit/>
          </a:bodyPr>
          <a:lstStyle/>
          <a:p>
            <a:pPr indent="0" lvl="0" marL="0" rtl="0" algn="l">
              <a:spcBef>
                <a:spcPts val="0"/>
              </a:spcBef>
              <a:spcAft>
                <a:spcPts val="0"/>
              </a:spcAft>
              <a:buNone/>
            </a:pPr>
            <a:r>
              <a:rPr lang="en-US" sz="1379" u="sng">
                <a:solidFill>
                  <a:schemeClr val="hlink"/>
                </a:solidFill>
                <a:hlinkClick r:id="rId5"/>
              </a:rPr>
              <a:t>https://intercom.help/boundhq/en/articles/13687609-how-to-add-a-student-to-a-second-family-web-browser</a:t>
            </a:r>
            <a:endParaRPr sz="1379"/>
          </a:p>
        </p:txBody>
      </p:sp>
      <p:sp>
        <p:nvSpPr>
          <p:cNvPr id="367" name="Google Shape;367;g3f975b88918_1_47"/>
          <p:cNvSpPr txBox="1"/>
          <p:nvPr/>
        </p:nvSpPr>
        <p:spPr>
          <a:xfrm>
            <a:off x="838200" y="5854157"/>
            <a:ext cx="9315600" cy="560700"/>
          </a:xfrm>
          <a:prstGeom prst="rect">
            <a:avLst/>
          </a:prstGeom>
          <a:noFill/>
          <a:ln>
            <a:noFill/>
          </a:ln>
        </p:spPr>
        <p:txBody>
          <a:bodyPr anchorCtr="0" anchor="t" bIns="90025" lIns="90025" spcFirstLastPara="1" rIns="90025" wrap="square" tIns="90025">
            <a:spAutoFit/>
          </a:bodyPr>
          <a:lstStyle/>
          <a:p>
            <a:pPr indent="0" lvl="0" marL="0" rtl="0" algn="l">
              <a:spcBef>
                <a:spcPts val="0"/>
              </a:spcBef>
              <a:spcAft>
                <a:spcPts val="0"/>
              </a:spcAft>
              <a:buNone/>
            </a:pPr>
            <a:r>
              <a:rPr lang="en-US" sz="2462">
                <a:solidFill>
                  <a:schemeClr val="dk1"/>
                </a:solidFill>
                <a:latin typeface="Calibri"/>
                <a:ea typeface="Calibri"/>
                <a:cs typeface="Calibri"/>
                <a:sym typeface="Calibri"/>
              </a:rPr>
              <a:t>Registering Student for an Activity using Web Browser</a:t>
            </a:r>
            <a:endParaRPr sz="2462">
              <a:solidFill>
                <a:schemeClr val="dk1"/>
              </a:solidFill>
              <a:latin typeface="Calibri"/>
              <a:ea typeface="Calibri"/>
              <a:cs typeface="Calibri"/>
              <a:sym typeface="Calibri"/>
            </a:endParaRPr>
          </a:p>
        </p:txBody>
      </p:sp>
      <p:sp>
        <p:nvSpPr>
          <p:cNvPr id="368" name="Google Shape;368;g3f975b88918_1_47"/>
          <p:cNvSpPr txBox="1"/>
          <p:nvPr/>
        </p:nvSpPr>
        <p:spPr>
          <a:xfrm>
            <a:off x="1231754" y="6288604"/>
            <a:ext cx="7725600" cy="394200"/>
          </a:xfrm>
          <a:prstGeom prst="rect">
            <a:avLst/>
          </a:prstGeom>
          <a:noFill/>
          <a:ln>
            <a:noFill/>
          </a:ln>
        </p:spPr>
        <p:txBody>
          <a:bodyPr anchorCtr="0" anchor="t" bIns="90025" lIns="90025" spcFirstLastPara="1" rIns="90025" wrap="square" tIns="90025">
            <a:spAutoFit/>
          </a:bodyPr>
          <a:lstStyle/>
          <a:p>
            <a:pPr indent="0" lvl="0" marL="0" rtl="0" algn="l">
              <a:spcBef>
                <a:spcPts val="0"/>
              </a:spcBef>
              <a:spcAft>
                <a:spcPts val="0"/>
              </a:spcAft>
              <a:buNone/>
            </a:pPr>
            <a:r>
              <a:rPr lang="en-US" sz="1379" u="sng">
                <a:solidFill>
                  <a:schemeClr val="hlink"/>
                </a:solidFill>
                <a:hlinkClick r:id="rId6"/>
              </a:rPr>
              <a:t>https://intercom.help/boundhq/en/articles/7934242-register-a-student-for-an-activity-web-browser</a:t>
            </a:r>
            <a:endParaRPr sz="1379"/>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g3f975b88918_1_29"/>
          <p:cNvSpPr txBox="1"/>
          <p:nvPr>
            <p:ph type="title"/>
          </p:nvPr>
        </p:nvSpPr>
        <p:spPr>
          <a:xfrm>
            <a:off x="838200" y="1293925"/>
            <a:ext cx="10515600" cy="589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sz="2500"/>
              <a:t>Uploading documents on Web Browser</a:t>
            </a:r>
            <a:endParaRPr sz="2500"/>
          </a:p>
        </p:txBody>
      </p:sp>
      <p:sp>
        <p:nvSpPr>
          <p:cNvPr id="374" name="Google Shape;374;g3f975b88918_1_29"/>
          <p:cNvSpPr txBox="1"/>
          <p:nvPr/>
        </p:nvSpPr>
        <p:spPr>
          <a:xfrm>
            <a:off x="1454700" y="1883425"/>
            <a:ext cx="8459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u="sng">
                <a:solidFill>
                  <a:schemeClr val="hlink"/>
                </a:solidFill>
                <a:hlinkClick r:id="rId3"/>
              </a:rPr>
              <a:t>https://intercom.help/boundhq/en/articles/8288335-how-to-upload-a-physical-web-browser</a:t>
            </a:r>
            <a:endParaRPr/>
          </a:p>
        </p:txBody>
      </p:sp>
      <p:sp>
        <p:nvSpPr>
          <p:cNvPr id="375" name="Google Shape;375;g3f975b88918_1_29"/>
          <p:cNvSpPr txBox="1"/>
          <p:nvPr/>
        </p:nvSpPr>
        <p:spPr>
          <a:xfrm>
            <a:off x="838200" y="2628100"/>
            <a:ext cx="9459900" cy="153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US" sz="2500">
                <a:solidFill>
                  <a:srgbClr val="1A1A1A"/>
                </a:solidFill>
                <a:highlight>
                  <a:srgbClr val="FFFFFF"/>
                </a:highlight>
                <a:latin typeface="Calibri"/>
                <a:ea typeface="Calibri"/>
                <a:cs typeface="Calibri"/>
                <a:sym typeface="Calibri"/>
              </a:rPr>
              <a:t>How to upload a replacement for a rejected document to your student (web browser)</a:t>
            </a:r>
            <a:endParaRPr sz="2500">
              <a:solidFill>
                <a:srgbClr val="1A1A1A"/>
              </a:solidFill>
              <a:highlight>
                <a:srgbClr val="FFFFFF"/>
              </a:highlight>
              <a:latin typeface="Calibri"/>
              <a:ea typeface="Calibri"/>
              <a:cs typeface="Calibri"/>
              <a:sym typeface="Calibri"/>
            </a:endParaRPr>
          </a:p>
          <a:p>
            <a:pPr indent="0" lvl="0" marL="0" rtl="0" algn="l">
              <a:spcBef>
                <a:spcPts val="300"/>
              </a:spcBef>
              <a:spcAft>
                <a:spcPts val="0"/>
              </a:spcAft>
              <a:buNone/>
            </a:pPr>
            <a:r>
              <a:t/>
            </a:r>
            <a:endParaRPr sz="2800">
              <a:solidFill>
                <a:schemeClr val="dk1"/>
              </a:solidFill>
              <a:latin typeface="Calibri"/>
              <a:ea typeface="Calibri"/>
              <a:cs typeface="Calibri"/>
              <a:sym typeface="Calibri"/>
            </a:endParaRPr>
          </a:p>
        </p:txBody>
      </p:sp>
      <p:sp>
        <p:nvSpPr>
          <p:cNvPr id="376" name="Google Shape;376;g3f975b88918_1_29"/>
          <p:cNvSpPr txBox="1"/>
          <p:nvPr/>
        </p:nvSpPr>
        <p:spPr>
          <a:xfrm>
            <a:off x="1454700" y="3500950"/>
            <a:ext cx="79962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u="sng">
                <a:solidFill>
                  <a:schemeClr val="hlink"/>
                </a:solidFill>
                <a:hlinkClick r:id="rId4"/>
              </a:rPr>
              <a:t>https://intercom.help/boundhq/en/articles/13861889-how-to-upload-a-replacement-for-a-rejected-document-to-your-student-web-browser</a:t>
            </a:r>
            <a:endParaRPr/>
          </a:p>
        </p:txBody>
      </p:sp>
      <p:sp>
        <p:nvSpPr>
          <p:cNvPr id="377" name="Google Shape;377;g3f975b88918_1_29"/>
          <p:cNvSpPr txBox="1"/>
          <p:nvPr/>
        </p:nvSpPr>
        <p:spPr>
          <a:xfrm>
            <a:off x="848850" y="278175"/>
            <a:ext cx="92079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3000">
                <a:solidFill>
                  <a:schemeClr val="dk1"/>
                </a:solidFill>
                <a:latin typeface="Calibri"/>
                <a:ea typeface="Calibri"/>
                <a:cs typeface="Calibri"/>
                <a:sym typeface="Calibri"/>
              </a:rPr>
              <a:t>Uploading Documents (ie, Physicals, etc)</a:t>
            </a:r>
            <a:endParaRPr b="1" sz="3000">
              <a:solidFill>
                <a:schemeClr val="dk1"/>
              </a:solidFill>
              <a:latin typeface="Calibri"/>
              <a:ea typeface="Calibri"/>
              <a:cs typeface="Calibri"/>
              <a:sym typeface="Calibri"/>
            </a:endParaRPr>
          </a:p>
        </p:txBody>
      </p:sp>
      <p:sp>
        <p:nvSpPr>
          <p:cNvPr id="378" name="Google Shape;378;g3f975b88918_1_29"/>
          <p:cNvSpPr txBox="1"/>
          <p:nvPr/>
        </p:nvSpPr>
        <p:spPr>
          <a:xfrm>
            <a:off x="1219500" y="4167400"/>
            <a:ext cx="9753000" cy="1954800"/>
          </a:xfrm>
          <a:prstGeom prst="rect">
            <a:avLst/>
          </a:prstGeom>
          <a:noFill/>
          <a:ln>
            <a:noFill/>
          </a:ln>
        </p:spPr>
        <p:txBody>
          <a:bodyPr anchorCtr="0" anchor="t" bIns="91425" lIns="91425" spcFirstLastPara="1" rIns="91425" wrap="square" tIns="91425">
            <a:spAutoFit/>
          </a:bodyPr>
          <a:lstStyle/>
          <a:p>
            <a:pPr indent="-374650" lvl="0" marL="457200" rtl="0" algn="l">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This may happen if you upload the wrong form, a date is wrong, or maybe a document is not signed. I personally have to go through all the paperwork that is submitted and mark if it is ok or not.</a:t>
            </a:r>
            <a:endParaRPr sz="2300">
              <a:solidFill>
                <a:schemeClr val="dk1"/>
              </a:solidFill>
              <a:latin typeface="Calibri"/>
              <a:ea typeface="Calibri"/>
              <a:cs typeface="Calibri"/>
              <a:sym typeface="Calibri"/>
            </a:endParaRPr>
          </a:p>
          <a:p>
            <a:pPr indent="-374650" lvl="0" marL="457200" rtl="0" algn="l">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Each student must have all paperwork in and I must mark them complete and active before a student may start practices or competitions.</a:t>
            </a:r>
            <a:endParaRPr sz="23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112" name="Shape 112"/>
        <p:cNvGrpSpPr/>
        <p:nvPr/>
      </p:nvGrpSpPr>
      <p:grpSpPr>
        <a:xfrm>
          <a:off x="0" y="0"/>
          <a:ext cx="0" cy="0"/>
          <a:chOff x="0" y="0"/>
          <a:chExt cx="0" cy="0"/>
        </a:xfrm>
      </p:grpSpPr>
      <p:sp>
        <p:nvSpPr>
          <p:cNvPr id="113" name="Google Shape;113;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400"/>
              <a:buFont typeface="Arial Black"/>
              <a:buNone/>
            </a:pPr>
            <a:r>
              <a:rPr b="1" lang="en-US">
                <a:solidFill>
                  <a:schemeClr val="lt1"/>
                </a:solidFill>
                <a:latin typeface="Arial Black"/>
                <a:ea typeface="Arial Black"/>
                <a:cs typeface="Arial Black"/>
                <a:sym typeface="Arial Black"/>
              </a:rPr>
              <a:t>Who’s Who in BMS Athletics…</a:t>
            </a:r>
            <a:br>
              <a:rPr b="1" lang="en-US">
                <a:solidFill>
                  <a:schemeClr val="lt1"/>
                </a:solidFill>
                <a:latin typeface="Arial Black"/>
                <a:ea typeface="Arial Black"/>
                <a:cs typeface="Arial Black"/>
                <a:sym typeface="Arial Black"/>
              </a:rPr>
            </a:br>
            <a:r>
              <a:rPr b="1" lang="en-US">
                <a:solidFill>
                  <a:schemeClr val="lt1"/>
                </a:solidFill>
                <a:latin typeface="Arial Black"/>
                <a:ea typeface="Arial Black"/>
                <a:cs typeface="Arial Black"/>
                <a:sym typeface="Arial Black"/>
              </a:rPr>
              <a:t>Coaches</a:t>
            </a:r>
            <a:endParaRPr/>
          </a:p>
        </p:txBody>
      </p:sp>
      <p:sp>
        <p:nvSpPr>
          <p:cNvPr id="114" name="Google Shape;114;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b="1" lang="en-US" sz="2400">
                <a:solidFill>
                  <a:schemeClr val="lt1"/>
                </a:solidFill>
              </a:rPr>
              <a:t>              </a:t>
            </a:r>
            <a:r>
              <a:rPr b="1" lang="en-US" sz="2400" u="sng">
                <a:solidFill>
                  <a:schemeClr val="lt1"/>
                </a:solidFill>
              </a:rPr>
              <a:t>Fall MS Coaches</a:t>
            </a:r>
            <a:r>
              <a:rPr b="1" lang="en-US" sz="2400">
                <a:solidFill>
                  <a:schemeClr val="lt1"/>
                </a:solidFill>
              </a:rPr>
              <a:t>			                  </a:t>
            </a:r>
            <a:r>
              <a:rPr b="1" lang="en-US" sz="2400" u="sng">
                <a:solidFill>
                  <a:schemeClr val="lt1"/>
                </a:solidFill>
              </a:rPr>
              <a:t>Winter MS Coaches</a:t>
            </a:r>
            <a:endParaRPr/>
          </a:p>
          <a:p>
            <a:pPr indent="0" lvl="0" marL="0" rtl="0" algn="l">
              <a:lnSpc>
                <a:spcPct val="90000"/>
              </a:lnSpc>
              <a:spcBef>
                <a:spcPts val="1000"/>
              </a:spcBef>
              <a:spcAft>
                <a:spcPts val="0"/>
              </a:spcAft>
              <a:buClr>
                <a:schemeClr val="lt1"/>
              </a:buClr>
              <a:buSzPts val="2000"/>
              <a:buNone/>
            </a:pPr>
            <a:r>
              <a:rPr b="1" lang="en-US" sz="2000">
                <a:solidFill>
                  <a:schemeClr val="lt1"/>
                </a:solidFill>
              </a:rPr>
              <a:t>Cross Country – Ronda Osuldsen                             Boys Basketball – Jake Thome &amp; Cody Felske </a:t>
            </a:r>
            <a:endParaRPr/>
          </a:p>
          <a:p>
            <a:pPr indent="0" lvl="0" marL="0" rtl="0" algn="l">
              <a:lnSpc>
                <a:spcPct val="90000"/>
              </a:lnSpc>
              <a:spcBef>
                <a:spcPts val="1000"/>
              </a:spcBef>
              <a:spcAft>
                <a:spcPts val="0"/>
              </a:spcAft>
              <a:buClr>
                <a:schemeClr val="lt1"/>
              </a:buClr>
              <a:buSzPts val="2000"/>
              <a:buNone/>
            </a:pPr>
            <a:r>
              <a:rPr b="1" lang="en-US" sz="2000">
                <a:solidFill>
                  <a:schemeClr val="lt1"/>
                </a:solidFill>
              </a:rPr>
              <a:t>Football – Paul Wester &amp; Cody Felske                 Girls Basketball – Natalie Krezinski &amp; Raya Schindler</a:t>
            </a:r>
            <a:endParaRPr b="1" sz="2000">
              <a:solidFill>
                <a:schemeClr val="lt1"/>
              </a:solidFill>
            </a:endParaRPr>
          </a:p>
          <a:p>
            <a:pPr indent="0" lvl="0" marL="0" rtl="0" algn="l">
              <a:lnSpc>
                <a:spcPct val="90000"/>
              </a:lnSpc>
              <a:spcBef>
                <a:spcPts val="1000"/>
              </a:spcBef>
              <a:spcAft>
                <a:spcPts val="0"/>
              </a:spcAft>
              <a:buClr>
                <a:schemeClr val="lt1"/>
              </a:buClr>
              <a:buSzPts val="2000"/>
              <a:buNone/>
            </a:pPr>
            <a:r>
              <a:rPr b="1" lang="en-US" sz="2000">
                <a:solidFill>
                  <a:schemeClr val="lt1"/>
                </a:solidFill>
              </a:rPr>
              <a:t>Volleyball – Brooke Wiles &amp; Natalie Krezinski           Boys and Girls Wrestling - Bubba &amp; Emily Gudis</a:t>
            </a:r>
            <a:endParaRPr/>
          </a:p>
          <a:p>
            <a:pPr indent="0" lvl="0" marL="0" rtl="0" algn="l">
              <a:lnSpc>
                <a:spcPct val="90000"/>
              </a:lnSpc>
              <a:spcBef>
                <a:spcPts val="1000"/>
              </a:spcBef>
              <a:spcAft>
                <a:spcPts val="0"/>
              </a:spcAft>
              <a:buClr>
                <a:schemeClr val="dk1"/>
              </a:buClr>
              <a:buSzPts val="2400"/>
              <a:buNone/>
            </a:pPr>
            <a:r>
              <a:rPr b="1" lang="en-US" sz="2400">
                <a:solidFill>
                  <a:schemeClr val="lt1"/>
                </a:solidFill>
              </a:rPr>
              <a:t>                                                                                                                     </a:t>
            </a:r>
            <a:r>
              <a:rPr lang="en-US" sz="2000">
                <a:solidFill>
                  <a:schemeClr val="lt1"/>
                </a:solidFill>
              </a:rPr>
              <a:t>Greg Tangen</a:t>
            </a:r>
            <a:endParaRPr sz="2000">
              <a:solidFill>
                <a:schemeClr val="lt1"/>
              </a:solidFill>
            </a:endParaRPr>
          </a:p>
          <a:p>
            <a:pPr indent="0" lvl="0" marL="0" rtl="0" algn="l">
              <a:lnSpc>
                <a:spcPct val="90000"/>
              </a:lnSpc>
              <a:spcBef>
                <a:spcPts val="1000"/>
              </a:spcBef>
              <a:spcAft>
                <a:spcPts val="0"/>
              </a:spcAft>
              <a:buClr>
                <a:schemeClr val="lt1"/>
              </a:buClr>
              <a:buSzPts val="2400"/>
              <a:buNone/>
            </a:pPr>
            <a:r>
              <a:rPr b="1" lang="en-US" sz="2400">
                <a:solidFill>
                  <a:schemeClr val="lt1"/>
                </a:solidFill>
              </a:rPr>
              <a:t>                                                        </a:t>
            </a:r>
            <a:endParaRPr b="1" sz="2400">
              <a:solidFill>
                <a:schemeClr val="lt1"/>
              </a:solidFill>
            </a:endParaRPr>
          </a:p>
          <a:p>
            <a:pPr indent="0" lvl="0" marL="0" rtl="0" algn="ctr">
              <a:lnSpc>
                <a:spcPct val="90000"/>
              </a:lnSpc>
              <a:spcBef>
                <a:spcPts val="1000"/>
              </a:spcBef>
              <a:spcAft>
                <a:spcPts val="0"/>
              </a:spcAft>
              <a:buClr>
                <a:schemeClr val="lt1"/>
              </a:buClr>
              <a:buSzPts val="2400"/>
              <a:buNone/>
            </a:pPr>
            <a:r>
              <a:rPr b="1" lang="en-US" sz="2400">
                <a:solidFill>
                  <a:schemeClr val="lt1"/>
                </a:solidFill>
              </a:rPr>
              <a:t>    </a:t>
            </a:r>
            <a:r>
              <a:rPr b="1" lang="en-US" sz="2400" u="sng">
                <a:solidFill>
                  <a:schemeClr val="lt1"/>
                </a:solidFill>
              </a:rPr>
              <a:t>Spring MS Coaches</a:t>
            </a:r>
            <a:endParaRPr/>
          </a:p>
          <a:p>
            <a:pPr indent="0" lvl="0" marL="0" rtl="0" algn="l">
              <a:lnSpc>
                <a:spcPct val="90000"/>
              </a:lnSpc>
              <a:spcBef>
                <a:spcPts val="1000"/>
              </a:spcBef>
              <a:spcAft>
                <a:spcPts val="0"/>
              </a:spcAft>
              <a:buClr>
                <a:schemeClr val="lt1"/>
              </a:buClr>
              <a:buSzPts val="2000"/>
              <a:buNone/>
            </a:pPr>
            <a:r>
              <a:rPr b="1" lang="en-US" sz="2000">
                <a:solidFill>
                  <a:schemeClr val="lt1"/>
                </a:solidFill>
              </a:rPr>
              <a:t>                                                Boys and Girls Track – Meghan Thompson &amp; TBD                                                                                    	</a:t>
            </a:r>
            <a:r>
              <a:rPr b="1" lang="en-US" sz="2000"/>
              <a:t>			</a:t>
            </a:r>
            <a:endParaRPr/>
          </a:p>
        </p:txBody>
      </p:sp>
      <p:pic>
        <p:nvPicPr>
          <p:cNvPr id="115" name="Google Shape;115;p4"/>
          <p:cNvPicPr preferRelativeResize="0"/>
          <p:nvPr/>
        </p:nvPicPr>
        <p:blipFill rotWithShape="1">
          <a:blip r:embed="rId3">
            <a:alphaModFix/>
          </a:blip>
          <a:srcRect b="0" l="0" r="0" t="0"/>
          <a:stretch/>
        </p:blipFill>
        <p:spPr>
          <a:xfrm>
            <a:off x="9702800" y="4531360"/>
            <a:ext cx="2397760" cy="239776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119" name="Shape 119"/>
        <p:cNvGrpSpPr/>
        <p:nvPr/>
      </p:nvGrpSpPr>
      <p:grpSpPr>
        <a:xfrm>
          <a:off x="0" y="0"/>
          <a:ext cx="0" cy="0"/>
          <a:chOff x="0" y="0"/>
          <a:chExt cx="0" cy="0"/>
        </a:xfrm>
      </p:grpSpPr>
      <p:sp>
        <p:nvSpPr>
          <p:cNvPr id="120" name="Google Shape;120;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400"/>
              <a:buFont typeface="Arial Black"/>
              <a:buNone/>
            </a:pPr>
            <a:r>
              <a:rPr lang="en-US">
                <a:solidFill>
                  <a:schemeClr val="lt1"/>
                </a:solidFill>
                <a:latin typeface="Arial Black"/>
                <a:ea typeface="Arial Black"/>
                <a:cs typeface="Arial Black"/>
                <a:sym typeface="Arial Black"/>
              </a:rPr>
              <a:t>Who’s Who in BHS Activities…</a:t>
            </a:r>
            <a:br>
              <a:rPr lang="en-US">
                <a:solidFill>
                  <a:schemeClr val="lt1"/>
                </a:solidFill>
                <a:latin typeface="Arial Black"/>
                <a:ea typeface="Arial Black"/>
                <a:cs typeface="Arial Black"/>
                <a:sym typeface="Arial Black"/>
              </a:rPr>
            </a:br>
            <a:r>
              <a:rPr lang="en-US">
                <a:solidFill>
                  <a:schemeClr val="lt1"/>
                </a:solidFill>
                <a:latin typeface="Arial Black"/>
                <a:ea typeface="Arial Black"/>
                <a:cs typeface="Arial Black"/>
                <a:sym typeface="Arial Black"/>
              </a:rPr>
              <a:t>Advisors/Coaches</a:t>
            </a:r>
            <a:endParaRPr/>
          </a:p>
        </p:txBody>
      </p:sp>
      <p:sp>
        <p:nvSpPr>
          <p:cNvPr id="121" name="Google Shape;121;p5"/>
          <p:cNvSpPr txBox="1"/>
          <p:nvPr/>
        </p:nvSpPr>
        <p:spPr>
          <a:xfrm>
            <a:off x="3606800" y="1968560"/>
            <a:ext cx="4602600" cy="3971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FBLA– Shelby Johnson</a:t>
            </a:r>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FFA – Stephanie Besaw</a:t>
            </a:r>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Forensics – Curt Strek</a:t>
            </a:r>
            <a:endParaRPr sz="1800">
              <a:solidFill>
                <a:schemeClr val="lt1"/>
              </a:solidFill>
              <a:latin typeface="Calibri"/>
              <a:ea typeface="Calibri"/>
              <a:cs typeface="Calibri"/>
              <a:sym typeface="Calibri"/>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Ice Fishing Team – Anthony Bosco</a:t>
            </a:r>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MS/HS Play – Rick Snyder</a:t>
            </a:r>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Math Club – Rick Vollendorf</a:t>
            </a:r>
            <a:endParaRPr sz="1800">
              <a:solidFill>
                <a:schemeClr val="lt1"/>
              </a:solidFill>
              <a:latin typeface="Calibri"/>
              <a:ea typeface="Calibri"/>
              <a:cs typeface="Calibri"/>
              <a:sym typeface="Calibri"/>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(NHS) National Honor Society– Rick Vollendorf</a:t>
            </a:r>
            <a:endParaRPr sz="1800">
              <a:solidFill>
                <a:schemeClr val="lt1"/>
              </a:solidFill>
              <a:latin typeface="Calibri"/>
              <a:ea typeface="Calibri"/>
              <a:cs typeface="Calibri"/>
              <a:sym typeface="Calibri"/>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Robotics/ESports – Jon Wallner</a:t>
            </a:r>
            <a:endParaRPr sz="1800">
              <a:solidFill>
                <a:schemeClr val="lt1"/>
              </a:solidFill>
              <a:latin typeface="Calibri"/>
              <a:ea typeface="Calibri"/>
              <a:cs typeface="Calibri"/>
              <a:sym typeface="Calibri"/>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Skills USA – Jerry Dearhamer</a:t>
            </a:r>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Student Council – Curt Strek</a:t>
            </a:r>
            <a:endParaRPr sz="1800">
              <a:solidFill>
                <a:schemeClr val="lt1"/>
              </a:solidFill>
              <a:latin typeface="Calibri"/>
              <a:ea typeface="Calibri"/>
              <a:cs typeface="Calibri"/>
              <a:sym typeface="Calibri"/>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Trap Shooting – Bart Vitcenda, Kristi Blodgett, Eric Lee, Alison Henson</a:t>
            </a:r>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Yearbook – Cassie Sutten</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22" name="Google Shape;122;p5"/>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126" name="Shape 126"/>
        <p:cNvGrpSpPr/>
        <p:nvPr/>
      </p:nvGrpSpPr>
      <p:grpSpPr>
        <a:xfrm>
          <a:off x="0" y="0"/>
          <a:ext cx="0" cy="0"/>
          <a:chOff x="0" y="0"/>
          <a:chExt cx="0" cy="0"/>
        </a:xfrm>
      </p:grpSpPr>
      <p:sp>
        <p:nvSpPr>
          <p:cNvPr id="127" name="Google Shape;127;p6"/>
          <p:cNvSpPr txBox="1"/>
          <p:nvPr>
            <p:ph type="title"/>
          </p:nvPr>
        </p:nvSpPr>
        <p:spPr>
          <a:xfrm>
            <a:off x="0" y="365125"/>
            <a:ext cx="121920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000"/>
              <a:buFont typeface="Arial Black"/>
              <a:buNone/>
            </a:pPr>
            <a:r>
              <a:rPr lang="en-US" sz="4000">
                <a:solidFill>
                  <a:schemeClr val="lt1"/>
                </a:solidFill>
                <a:latin typeface="Arial Black"/>
                <a:ea typeface="Arial Black"/>
                <a:cs typeface="Arial Black"/>
                <a:sym typeface="Arial Black"/>
              </a:rPr>
              <a:t>Parents sometimes have the toughest job..</a:t>
            </a:r>
            <a:endParaRPr/>
          </a:p>
        </p:txBody>
      </p:sp>
      <p:pic>
        <p:nvPicPr>
          <p:cNvPr id="128" name="Google Shape;128;p6"/>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sp>
        <p:nvSpPr>
          <p:cNvPr id="129" name="Google Shape;129;p6"/>
          <p:cNvSpPr txBox="1"/>
          <p:nvPr/>
        </p:nvSpPr>
        <p:spPr>
          <a:xfrm>
            <a:off x="9428480" y="2550160"/>
            <a:ext cx="149352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Please Click to View Video</a:t>
            </a:r>
            <a:endParaRPr/>
          </a:p>
        </p:txBody>
      </p:sp>
      <p:pic>
        <p:nvPicPr>
          <p:cNvPr id="130" name="Google Shape;130;p6" title="Meet the Group!"/>
          <p:cNvPicPr preferRelativeResize="0"/>
          <p:nvPr/>
        </p:nvPicPr>
        <p:blipFill rotWithShape="1">
          <a:blip r:embed="rId4">
            <a:alphaModFix/>
          </a:blip>
          <a:srcRect b="0" l="0" r="0" t="0"/>
          <a:stretch/>
        </p:blipFill>
        <p:spPr>
          <a:xfrm>
            <a:off x="668302" y="1690688"/>
            <a:ext cx="8655816" cy="465931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134" name="Shape 134"/>
        <p:cNvGrpSpPr/>
        <p:nvPr/>
      </p:nvGrpSpPr>
      <p:grpSpPr>
        <a:xfrm>
          <a:off x="0" y="0"/>
          <a:ext cx="0" cy="0"/>
          <a:chOff x="0" y="0"/>
          <a:chExt cx="0" cy="0"/>
        </a:xfrm>
      </p:grpSpPr>
      <p:sp>
        <p:nvSpPr>
          <p:cNvPr id="135" name="Google Shape;135;p7"/>
          <p:cNvSpPr txBox="1"/>
          <p:nvPr>
            <p:ph type="title"/>
          </p:nvPr>
        </p:nvSpPr>
        <p:spPr>
          <a:xfrm>
            <a:off x="0" y="365125"/>
            <a:ext cx="121920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000"/>
              <a:buFont typeface="Arial Black"/>
              <a:buNone/>
            </a:pPr>
            <a:r>
              <a:rPr lang="en-US" sz="4000">
                <a:solidFill>
                  <a:schemeClr val="lt1"/>
                </a:solidFill>
                <a:latin typeface="Arial Black"/>
                <a:ea typeface="Arial Black"/>
                <a:cs typeface="Arial Black"/>
                <a:sym typeface="Arial Black"/>
              </a:rPr>
              <a:t>Parents: A Child’s First Coach…</a:t>
            </a:r>
            <a:endParaRPr/>
          </a:p>
        </p:txBody>
      </p:sp>
      <p:pic>
        <p:nvPicPr>
          <p:cNvPr id="136" name="Google Shape;136;p7"/>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pic>
        <p:nvPicPr>
          <p:cNvPr id="137" name="Google Shape;137;p7"/>
          <p:cNvPicPr preferRelativeResize="0"/>
          <p:nvPr/>
        </p:nvPicPr>
        <p:blipFill rotWithShape="1">
          <a:blip r:embed="rId4">
            <a:alphaModFix/>
          </a:blip>
          <a:srcRect b="0" l="0" r="0" t="0"/>
          <a:stretch/>
        </p:blipFill>
        <p:spPr>
          <a:xfrm>
            <a:off x="4028439" y="2194877"/>
            <a:ext cx="3525203" cy="352520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141" name="Shape 141"/>
        <p:cNvGrpSpPr/>
        <p:nvPr/>
      </p:nvGrpSpPr>
      <p:grpSpPr>
        <a:xfrm>
          <a:off x="0" y="0"/>
          <a:ext cx="0" cy="0"/>
          <a:chOff x="0" y="0"/>
          <a:chExt cx="0" cy="0"/>
        </a:xfrm>
      </p:grpSpPr>
      <p:sp>
        <p:nvSpPr>
          <p:cNvPr id="142" name="Google Shape;142;p8"/>
          <p:cNvSpPr txBox="1"/>
          <p:nvPr>
            <p:ph type="title"/>
          </p:nvPr>
        </p:nvSpPr>
        <p:spPr>
          <a:xfrm>
            <a:off x="0" y="365125"/>
            <a:ext cx="121920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000"/>
              <a:buFont typeface="Arial Black"/>
              <a:buNone/>
            </a:pPr>
            <a:r>
              <a:rPr lang="en-US" sz="4000">
                <a:solidFill>
                  <a:schemeClr val="lt1"/>
                </a:solidFill>
                <a:latin typeface="Arial Black"/>
                <a:ea typeface="Arial Black"/>
                <a:cs typeface="Arial Black"/>
                <a:sym typeface="Arial Black"/>
              </a:rPr>
              <a:t>Parents: A Child’s First Coach… Tips for supporting your child</a:t>
            </a:r>
            <a:endParaRPr/>
          </a:p>
        </p:txBody>
      </p:sp>
      <p:pic>
        <p:nvPicPr>
          <p:cNvPr id="143" name="Google Shape;143;p8"/>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pic>
        <p:nvPicPr>
          <p:cNvPr id="144" name="Google Shape;144;p8"/>
          <p:cNvPicPr preferRelativeResize="0"/>
          <p:nvPr/>
        </p:nvPicPr>
        <p:blipFill rotWithShape="1">
          <a:blip r:embed="rId4">
            <a:alphaModFix/>
          </a:blip>
          <a:srcRect b="0" l="0" r="0" t="0"/>
          <a:stretch/>
        </p:blipFill>
        <p:spPr>
          <a:xfrm>
            <a:off x="3759200" y="1608109"/>
            <a:ext cx="4155440" cy="5116226"/>
          </a:xfrm>
          <a:prstGeom prst="rect">
            <a:avLst/>
          </a:prstGeom>
          <a:noFill/>
          <a:ln>
            <a:noFill/>
          </a:ln>
        </p:spPr>
      </p:pic>
      <p:sp>
        <p:nvSpPr>
          <p:cNvPr id="145" name="Google Shape;145;p8"/>
          <p:cNvSpPr/>
          <p:nvPr/>
        </p:nvSpPr>
        <p:spPr>
          <a:xfrm>
            <a:off x="2619550" y="2794950"/>
            <a:ext cx="1135800" cy="3165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46" name="Google Shape;146;p8"/>
          <p:cNvSpPr/>
          <p:nvPr/>
        </p:nvSpPr>
        <p:spPr>
          <a:xfrm>
            <a:off x="2777700" y="3743700"/>
            <a:ext cx="977700" cy="3165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47" name="Google Shape;147;p8"/>
          <p:cNvSpPr/>
          <p:nvPr/>
        </p:nvSpPr>
        <p:spPr>
          <a:xfrm>
            <a:off x="8025450" y="5656050"/>
            <a:ext cx="1135800" cy="316500"/>
          </a:xfrm>
          <a:prstGeom prst="lef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48" name="Google Shape;148;p8"/>
          <p:cNvSpPr/>
          <p:nvPr/>
        </p:nvSpPr>
        <p:spPr>
          <a:xfrm>
            <a:off x="8126075" y="4922675"/>
            <a:ext cx="977700" cy="316500"/>
          </a:xfrm>
          <a:prstGeom prst="lef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49" name="Google Shape;149;p8"/>
          <p:cNvSpPr/>
          <p:nvPr/>
        </p:nvSpPr>
        <p:spPr>
          <a:xfrm>
            <a:off x="2705825" y="6044250"/>
            <a:ext cx="977700" cy="3165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00000"/>
        </a:solidFill>
      </p:bgPr>
    </p:bg>
    <p:spTree>
      <p:nvGrpSpPr>
        <p:cNvPr id="153" name="Shape 153"/>
        <p:cNvGrpSpPr/>
        <p:nvPr/>
      </p:nvGrpSpPr>
      <p:grpSpPr>
        <a:xfrm>
          <a:off x="0" y="0"/>
          <a:ext cx="0" cy="0"/>
          <a:chOff x="0" y="0"/>
          <a:chExt cx="0" cy="0"/>
        </a:xfrm>
      </p:grpSpPr>
      <p:sp>
        <p:nvSpPr>
          <p:cNvPr id="154" name="Google Shape;154;p9"/>
          <p:cNvSpPr txBox="1"/>
          <p:nvPr>
            <p:ph type="title"/>
          </p:nvPr>
        </p:nvSpPr>
        <p:spPr>
          <a:xfrm>
            <a:off x="0" y="365125"/>
            <a:ext cx="121920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200"/>
              <a:buFont typeface="Arial"/>
              <a:buNone/>
            </a:pPr>
            <a:r>
              <a:rPr b="1" lang="en-US" sz="3200">
                <a:solidFill>
                  <a:schemeClr val="lt1"/>
                </a:solidFill>
                <a:latin typeface="Arial"/>
                <a:ea typeface="Arial"/>
                <a:cs typeface="Arial"/>
                <a:sym typeface="Arial"/>
              </a:rPr>
              <a:t>The Purpose of Co-Curricular Activities…it’s about the KIDS</a:t>
            </a:r>
            <a:endParaRPr/>
          </a:p>
        </p:txBody>
      </p:sp>
      <p:pic>
        <p:nvPicPr>
          <p:cNvPr id="155" name="Google Shape;155;p9"/>
          <p:cNvPicPr preferRelativeResize="0"/>
          <p:nvPr/>
        </p:nvPicPr>
        <p:blipFill rotWithShape="1">
          <a:blip r:embed="rId3">
            <a:alphaModFix/>
          </a:blip>
          <a:srcRect b="0" l="0" r="0" t="0"/>
          <a:stretch/>
        </p:blipFill>
        <p:spPr>
          <a:xfrm>
            <a:off x="9804400" y="4470400"/>
            <a:ext cx="2387600" cy="2387600"/>
          </a:xfrm>
          <a:prstGeom prst="rect">
            <a:avLst/>
          </a:prstGeom>
          <a:noFill/>
          <a:ln>
            <a:noFill/>
          </a:ln>
        </p:spPr>
      </p:pic>
      <p:sp>
        <p:nvSpPr>
          <p:cNvPr id="156" name="Google Shape;156;p9"/>
          <p:cNvSpPr txBox="1"/>
          <p:nvPr/>
        </p:nvSpPr>
        <p:spPr>
          <a:xfrm>
            <a:off x="9189720" y="2585998"/>
            <a:ext cx="1442720"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Please Click to View Video</a:t>
            </a:r>
            <a:endParaRPr/>
          </a:p>
        </p:txBody>
      </p:sp>
      <p:pic>
        <p:nvPicPr>
          <p:cNvPr id="157" name="Google Shape;157;p9" title="Every High School Sports Parent"/>
          <p:cNvPicPr preferRelativeResize="0"/>
          <p:nvPr/>
        </p:nvPicPr>
        <p:blipFill rotWithShape="1">
          <a:blip r:embed="rId4">
            <a:alphaModFix/>
          </a:blip>
          <a:srcRect b="0" l="0" r="0" t="0"/>
          <a:stretch/>
        </p:blipFill>
        <p:spPr>
          <a:xfrm>
            <a:off x="970845" y="1690688"/>
            <a:ext cx="8102035" cy="477669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2025-07-18T01:46:49Z</dcterms:created>
  <dc:creator>Jason Lehman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0x010100249AD6EDD8642E4CBEFAD18E625E0380</vt:lpwstr>
  </property>
</Properties>
</file>